
<file path=[Content_Types].xml><?xml version="1.0" encoding="utf-8"?>
<Types xmlns="http://schemas.openxmlformats.org/package/2006/content-types">
  <Default Extension="bin" ContentType="application/vnd.openxmlformats-officedocument.oleObject"/>
  <Default Extension="png" ContentType="image/png"/>
  <Default Extension="pdf" ContentType="application/pdf"/>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6" r:id="rId2"/>
    <p:sldId id="257" r:id="rId3"/>
    <p:sldId id="311" r:id="rId4"/>
    <p:sldId id="258" r:id="rId5"/>
    <p:sldId id="288" r:id="rId6"/>
    <p:sldId id="260" r:id="rId7"/>
    <p:sldId id="286" r:id="rId8"/>
    <p:sldId id="287" r:id="rId9"/>
    <p:sldId id="325" r:id="rId10"/>
    <p:sldId id="314" r:id="rId11"/>
    <p:sldId id="315" r:id="rId12"/>
    <p:sldId id="316" r:id="rId13"/>
    <p:sldId id="317" r:id="rId14"/>
    <p:sldId id="318" r:id="rId15"/>
    <p:sldId id="319" r:id="rId16"/>
    <p:sldId id="320" r:id="rId17"/>
    <p:sldId id="322" r:id="rId18"/>
    <p:sldId id="310" r:id="rId19"/>
    <p:sldId id="312" r:id="rId20"/>
    <p:sldId id="313" r:id="rId21"/>
    <p:sldId id="324" r:id="rId22"/>
    <p:sldId id="349" r:id="rId23"/>
    <p:sldId id="326" r:id="rId24"/>
    <p:sldId id="350" r:id="rId25"/>
    <p:sldId id="264" r:id="rId26"/>
    <p:sldId id="289" r:id="rId27"/>
    <p:sldId id="290" r:id="rId28"/>
    <p:sldId id="265" r:id="rId29"/>
    <p:sldId id="267" r:id="rId30"/>
    <p:sldId id="291" r:id="rId31"/>
    <p:sldId id="292" r:id="rId32"/>
    <p:sldId id="268" r:id="rId33"/>
    <p:sldId id="293" r:id="rId34"/>
    <p:sldId id="269" r:id="rId35"/>
    <p:sldId id="294" r:id="rId36"/>
    <p:sldId id="272" r:id="rId37"/>
    <p:sldId id="297" r:id="rId38"/>
    <p:sldId id="298" r:id="rId39"/>
    <p:sldId id="299" r:id="rId40"/>
    <p:sldId id="305" r:id="rId41"/>
    <p:sldId id="300" r:id="rId42"/>
    <p:sldId id="307" r:id="rId43"/>
    <p:sldId id="301" r:id="rId44"/>
    <p:sldId id="302" r:id="rId45"/>
    <p:sldId id="303" r:id="rId46"/>
    <p:sldId id="306" r:id="rId47"/>
    <p:sldId id="308" r:id="rId48"/>
    <p:sldId id="28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6A5ACD"/>
    <a:srgbClr val="006400"/>
    <a:srgbClr val="9932CC"/>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07" autoAdjust="0"/>
  </p:normalViewPr>
  <p:slideViewPr>
    <p:cSldViewPr snapToGrid="0" snapToObjects="1">
      <p:cViewPr varScale="1">
        <p:scale>
          <a:sx n="124" d="100"/>
          <a:sy n="124" d="100"/>
        </p:scale>
        <p:origin x="18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Hours_OECD_figure1_3.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Unemployed_figure1_4.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Revenue_passenger_figure1_6.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Home_sales_figure1_7.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514217445385099E-2"/>
          <c:y val="8.49675914253709E-2"/>
          <c:w val="0.88519206692627095"/>
          <c:h val="0.67647274711737604"/>
        </c:manualLayout>
      </c:layout>
      <c:lineChart>
        <c:grouping val="standard"/>
        <c:varyColors val="0"/>
        <c:ser>
          <c:idx val="0"/>
          <c:order val="0"/>
          <c:tx>
            <c:strRef>
              <c:f>Sheet1!$B$1</c:f>
              <c:strCache>
                <c:ptCount val="1"/>
                <c:pt idx="0">
                  <c:v>France</c:v>
                </c:pt>
              </c:strCache>
            </c:strRef>
          </c:tx>
          <c:spPr>
            <a:ln w="12700">
              <a:solidFill>
                <a:srgbClr val="000080"/>
              </a:solidFill>
              <a:prstDash val="solid"/>
            </a:ln>
          </c:spPr>
          <c:marker>
            <c:symbol val="diamond"/>
            <c:size val="3"/>
            <c:spPr>
              <a:solidFill>
                <a:srgbClr val="000080"/>
              </a:solidFill>
              <a:ln>
                <a:solidFill>
                  <a:srgbClr val="00008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Sheet1!$B$2:$B$29</c:f>
              <c:numCache>
                <c:formatCode>0.00</c:formatCode>
                <c:ptCount val="28"/>
                <c:pt idx="0">
                  <c:v>1856</c:v>
                </c:pt>
                <c:pt idx="1">
                  <c:v>1842.45</c:v>
                </c:pt>
                <c:pt idx="2">
                  <c:v>1807.8</c:v>
                </c:pt>
                <c:pt idx="3">
                  <c:v>1764.6</c:v>
                </c:pt>
                <c:pt idx="4">
                  <c:v>1758.3</c:v>
                </c:pt>
                <c:pt idx="5">
                  <c:v>1745.7</c:v>
                </c:pt>
                <c:pt idx="6">
                  <c:v>1731</c:v>
                </c:pt>
                <c:pt idx="7">
                  <c:v>1720.45</c:v>
                </c:pt>
                <c:pt idx="8">
                  <c:v>1716.2</c:v>
                </c:pt>
                <c:pt idx="9">
                  <c:v>1718.3</c:v>
                </c:pt>
                <c:pt idx="10">
                  <c:v>1699.4</c:v>
                </c:pt>
                <c:pt idx="11">
                  <c:v>1701.5</c:v>
                </c:pt>
                <c:pt idx="12">
                  <c:v>1694.45</c:v>
                </c:pt>
                <c:pt idx="13">
                  <c:v>1694.6</c:v>
                </c:pt>
                <c:pt idx="14">
                  <c:v>1681.7</c:v>
                </c:pt>
                <c:pt idx="15">
                  <c:v>1675.17</c:v>
                </c:pt>
                <c:pt idx="16">
                  <c:v>1650.6</c:v>
                </c:pt>
                <c:pt idx="17">
                  <c:v>1655.1</c:v>
                </c:pt>
                <c:pt idx="18">
                  <c:v>1648.7</c:v>
                </c:pt>
                <c:pt idx="19">
                  <c:v>1637.4</c:v>
                </c:pt>
                <c:pt idx="20">
                  <c:v>1630.2</c:v>
                </c:pt>
                <c:pt idx="21">
                  <c:v>1591</c:v>
                </c:pt>
                <c:pt idx="22">
                  <c:v>1578.2</c:v>
                </c:pt>
                <c:pt idx="23">
                  <c:v>1536.3</c:v>
                </c:pt>
                <c:pt idx="24">
                  <c:v>1529.8</c:v>
                </c:pt>
                <c:pt idx="25">
                  <c:v>1554.5</c:v>
                </c:pt>
                <c:pt idx="26">
                  <c:v>1559</c:v>
                </c:pt>
                <c:pt idx="27">
                  <c:v>1564.4</c:v>
                </c:pt>
              </c:numCache>
            </c:numRef>
          </c:val>
          <c:smooth val="0"/>
          <c:extLst>
            <c:ext xmlns:c16="http://schemas.microsoft.com/office/drawing/2014/chart" uri="{C3380CC4-5D6E-409C-BE32-E72D297353CC}">
              <c16:uniqueId val="{00000000-D845-704C-83FA-E48DB342BC42}"/>
            </c:ext>
          </c:extLst>
        </c:ser>
        <c:ser>
          <c:idx val="1"/>
          <c:order val="1"/>
          <c:tx>
            <c:strRef>
              <c:f>Sheet1!$D$1</c:f>
              <c:strCache>
                <c:ptCount val="1"/>
                <c:pt idx="0">
                  <c:v>Japan</c:v>
                </c:pt>
              </c:strCache>
            </c:strRef>
          </c:tx>
          <c:spPr>
            <a:ln w="12700">
              <a:solidFill>
                <a:srgbClr val="FF00FF"/>
              </a:solidFill>
              <a:prstDash val="solid"/>
            </a:ln>
          </c:spPr>
          <c:marker>
            <c:symbol val="square"/>
            <c:size val="3"/>
            <c:spPr>
              <a:solidFill>
                <a:srgbClr val="FF00FF"/>
              </a:solidFill>
              <a:ln>
                <a:solidFill>
                  <a:srgbClr val="FF00FF"/>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Sheet1!$D$2:$D$29</c:f>
              <c:numCache>
                <c:formatCode>0.00</c:formatCode>
                <c:ptCount val="28"/>
                <c:pt idx="0">
                  <c:v>2126</c:v>
                </c:pt>
                <c:pt idx="1">
                  <c:v>2121</c:v>
                </c:pt>
                <c:pt idx="2">
                  <c:v>2106</c:v>
                </c:pt>
                <c:pt idx="3">
                  <c:v>2104</c:v>
                </c:pt>
                <c:pt idx="4">
                  <c:v>2095</c:v>
                </c:pt>
                <c:pt idx="5">
                  <c:v>2108</c:v>
                </c:pt>
                <c:pt idx="6">
                  <c:v>2093</c:v>
                </c:pt>
                <c:pt idx="7">
                  <c:v>2097</c:v>
                </c:pt>
                <c:pt idx="8">
                  <c:v>2096</c:v>
                </c:pt>
                <c:pt idx="9">
                  <c:v>2092</c:v>
                </c:pt>
                <c:pt idx="10">
                  <c:v>2070</c:v>
                </c:pt>
                <c:pt idx="11">
                  <c:v>2031</c:v>
                </c:pt>
                <c:pt idx="12">
                  <c:v>1998</c:v>
                </c:pt>
                <c:pt idx="13">
                  <c:v>1965</c:v>
                </c:pt>
                <c:pt idx="14">
                  <c:v>1905</c:v>
                </c:pt>
                <c:pt idx="15">
                  <c:v>1898</c:v>
                </c:pt>
                <c:pt idx="16">
                  <c:v>1884</c:v>
                </c:pt>
                <c:pt idx="17">
                  <c:v>1892</c:v>
                </c:pt>
                <c:pt idx="18">
                  <c:v>1864.69</c:v>
                </c:pt>
                <c:pt idx="19">
                  <c:v>1842</c:v>
                </c:pt>
                <c:pt idx="20">
                  <c:v>1810.4</c:v>
                </c:pt>
                <c:pt idx="21">
                  <c:v>1821.3</c:v>
                </c:pt>
                <c:pt idx="22">
                  <c:v>1809</c:v>
                </c:pt>
                <c:pt idx="23">
                  <c:v>1798</c:v>
                </c:pt>
                <c:pt idx="24">
                  <c:v>1798.6</c:v>
                </c:pt>
                <c:pt idx="25">
                  <c:v>1786.53</c:v>
                </c:pt>
                <c:pt idx="26">
                  <c:v>1775.39</c:v>
                </c:pt>
                <c:pt idx="27">
                  <c:v>1784.37</c:v>
                </c:pt>
              </c:numCache>
            </c:numRef>
          </c:val>
          <c:smooth val="0"/>
          <c:extLst>
            <c:ext xmlns:c16="http://schemas.microsoft.com/office/drawing/2014/chart" uri="{C3380CC4-5D6E-409C-BE32-E72D297353CC}">
              <c16:uniqueId val="{00000001-D845-704C-83FA-E48DB342BC42}"/>
            </c:ext>
          </c:extLst>
        </c:ser>
        <c:ser>
          <c:idx val="2"/>
          <c:order val="2"/>
          <c:tx>
            <c:strRef>
              <c:f>Sheet1!$E$1</c:f>
              <c:strCache>
                <c:ptCount val="1"/>
                <c:pt idx="0">
                  <c:v>Spain</c:v>
                </c:pt>
              </c:strCache>
            </c:strRef>
          </c:tx>
          <c:spPr>
            <a:ln w="12700">
              <a:solidFill>
                <a:srgbClr val="FF0000"/>
              </a:solidFill>
              <a:prstDash val="solid"/>
            </a:ln>
          </c:spPr>
          <c:marker>
            <c:symbol val="triangle"/>
            <c:size val="3"/>
            <c:spPr>
              <a:solidFill>
                <a:srgbClr val="FF0000"/>
              </a:solidFill>
              <a:ln>
                <a:solidFill>
                  <a:srgbClr val="FF000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Sheet1!$E$2:$E$29</c:f>
              <c:numCache>
                <c:formatCode>0.00</c:formatCode>
                <c:ptCount val="28"/>
                <c:pt idx="0">
                  <c:v>2021.5</c:v>
                </c:pt>
                <c:pt idx="1">
                  <c:v>2003.4</c:v>
                </c:pt>
                <c:pt idx="2">
                  <c:v>1967.7</c:v>
                </c:pt>
                <c:pt idx="3">
                  <c:v>1945.7</c:v>
                </c:pt>
                <c:pt idx="4">
                  <c:v>1912.3</c:v>
                </c:pt>
                <c:pt idx="5">
                  <c:v>1865.4</c:v>
                </c:pt>
                <c:pt idx="6">
                  <c:v>1855</c:v>
                </c:pt>
                <c:pt idx="7">
                  <c:v>1847.4</c:v>
                </c:pt>
                <c:pt idx="8">
                  <c:v>1838.3</c:v>
                </c:pt>
                <c:pt idx="9">
                  <c:v>1834.7</c:v>
                </c:pt>
                <c:pt idx="10">
                  <c:v>1822.2</c:v>
                </c:pt>
                <c:pt idx="11">
                  <c:v>1823.9</c:v>
                </c:pt>
                <c:pt idx="12">
                  <c:v>1833</c:v>
                </c:pt>
                <c:pt idx="13">
                  <c:v>1824.5</c:v>
                </c:pt>
                <c:pt idx="14">
                  <c:v>1816.2</c:v>
                </c:pt>
                <c:pt idx="15">
                  <c:v>1815.7</c:v>
                </c:pt>
                <c:pt idx="16">
                  <c:v>1815.4</c:v>
                </c:pt>
                <c:pt idx="17">
                  <c:v>1810.9</c:v>
                </c:pt>
                <c:pt idx="18">
                  <c:v>1813.12</c:v>
                </c:pt>
                <c:pt idx="19">
                  <c:v>1834.08</c:v>
                </c:pt>
                <c:pt idx="20">
                  <c:v>1816.68</c:v>
                </c:pt>
                <c:pt idx="21">
                  <c:v>1815.15</c:v>
                </c:pt>
                <c:pt idx="22">
                  <c:v>1816.78</c:v>
                </c:pt>
                <c:pt idx="23">
                  <c:v>1798.24</c:v>
                </c:pt>
                <c:pt idx="24">
                  <c:v>1799.99</c:v>
                </c:pt>
                <c:pt idx="25">
                  <c:v>1799.09</c:v>
                </c:pt>
                <c:pt idx="26">
                  <c:v>1769.44</c:v>
                </c:pt>
                <c:pt idx="27">
                  <c:v>1763.66</c:v>
                </c:pt>
              </c:numCache>
            </c:numRef>
          </c:val>
          <c:smooth val="0"/>
          <c:extLst>
            <c:ext xmlns:c16="http://schemas.microsoft.com/office/drawing/2014/chart" uri="{C3380CC4-5D6E-409C-BE32-E72D297353CC}">
              <c16:uniqueId val="{00000002-D845-704C-83FA-E48DB342BC42}"/>
            </c:ext>
          </c:extLst>
        </c:ser>
        <c:ser>
          <c:idx val="3"/>
          <c:order val="3"/>
          <c:tx>
            <c:strRef>
              <c:f>Sheet1!$F$1</c:f>
              <c:strCache>
                <c:ptCount val="1"/>
                <c:pt idx="0">
                  <c:v>West Germany</c:v>
                </c:pt>
              </c:strCache>
            </c:strRef>
          </c:tx>
          <c:spPr>
            <a:ln w="12700">
              <a:solidFill>
                <a:srgbClr val="003300"/>
              </a:solidFill>
              <a:prstDash val="solid"/>
            </a:ln>
          </c:spPr>
          <c:marker>
            <c:symbol val="circle"/>
            <c:size val="3"/>
            <c:spPr>
              <a:noFill/>
              <a:ln>
                <a:solidFill>
                  <a:srgbClr val="00330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Sheet1!$F$2:$F$29</c:f>
              <c:numCache>
                <c:formatCode>0.00</c:formatCode>
                <c:ptCount val="28"/>
                <c:pt idx="0">
                  <c:v>1770.4</c:v>
                </c:pt>
                <c:pt idx="1">
                  <c:v>1751</c:v>
                </c:pt>
                <c:pt idx="2">
                  <c:v>1729.4</c:v>
                </c:pt>
                <c:pt idx="3">
                  <c:v>1718.2</c:v>
                </c:pt>
                <c:pt idx="4">
                  <c:v>1705.3</c:v>
                </c:pt>
                <c:pt idx="5">
                  <c:v>1693.7</c:v>
                </c:pt>
                <c:pt idx="6">
                  <c:v>1670.6</c:v>
                </c:pt>
                <c:pt idx="7">
                  <c:v>1651.6</c:v>
                </c:pt>
                <c:pt idx="8">
                  <c:v>1629.4</c:v>
                </c:pt>
                <c:pt idx="9">
                  <c:v>1624.2</c:v>
                </c:pt>
                <c:pt idx="10">
                  <c:v>1600.7</c:v>
                </c:pt>
                <c:pt idx="11">
                  <c:v>1577.6</c:v>
                </c:pt>
                <c:pt idx="12">
                  <c:v>1546</c:v>
                </c:pt>
                <c:pt idx="13">
                  <c:v>1536.9</c:v>
                </c:pt>
                <c:pt idx="14">
                  <c:v>1514.7</c:v>
                </c:pt>
                <c:pt idx="15">
                  <c:v>1515.1</c:v>
                </c:pt>
                <c:pt idx="16">
                  <c:v>1504.4</c:v>
                </c:pt>
                <c:pt idx="17">
                  <c:v>1489.8</c:v>
                </c:pt>
                <c:pt idx="18">
                  <c:v>1482</c:v>
                </c:pt>
                <c:pt idx="19">
                  <c:v>1479</c:v>
                </c:pt>
                <c:pt idx="20">
                  <c:v>1468.6</c:v>
                </c:pt>
                <c:pt idx="21">
                  <c:v>1450.9</c:v>
                </c:pt>
                <c:pt idx="22">
                  <c:v>1438.8</c:v>
                </c:pt>
                <c:pt idx="23">
                  <c:v>1427.7</c:v>
                </c:pt>
                <c:pt idx="24">
                  <c:v>1421.8</c:v>
                </c:pt>
                <c:pt idx="25">
                  <c:v>1426</c:v>
                </c:pt>
                <c:pt idx="26">
                  <c:v>1421.9</c:v>
                </c:pt>
                <c:pt idx="27">
                  <c:v>1421.2</c:v>
                </c:pt>
              </c:numCache>
            </c:numRef>
          </c:val>
          <c:smooth val="0"/>
          <c:extLst>
            <c:ext xmlns:c16="http://schemas.microsoft.com/office/drawing/2014/chart" uri="{C3380CC4-5D6E-409C-BE32-E72D297353CC}">
              <c16:uniqueId val="{00000003-D845-704C-83FA-E48DB342BC42}"/>
            </c:ext>
          </c:extLst>
        </c:ser>
        <c:ser>
          <c:idx val="4"/>
          <c:order val="4"/>
          <c:tx>
            <c:strRef>
              <c:f>Sheet1!$G$1</c:f>
              <c:strCache>
                <c:ptCount val="1"/>
                <c:pt idx="0">
                  <c:v>United States</c:v>
                </c:pt>
              </c:strCache>
            </c:strRef>
          </c:tx>
          <c:spPr>
            <a:ln w="12700">
              <a:solidFill>
                <a:srgbClr val="800080"/>
              </a:solidFill>
              <a:prstDash val="solid"/>
            </a:ln>
          </c:spPr>
          <c:marker>
            <c:symbol val="star"/>
            <c:size val="4"/>
            <c:spPr>
              <a:noFill/>
              <a:ln>
                <a:solidFill>
                  <a:srgbClr val="80008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Sheet1!$G$2:$G$29</c:f>
              <c:numCache>
                <c:formatCode>0.00</c:formatCode>
                <c:ptCount val="28"/>
                <c:pt idx="0">
                  <c:v>1834</c:v>
                </c:pt>
                <c:pt idx="1">
                  <c:v>1819</c:v>
                </c:pt>
                <c:pt idx="2">
                  <c:v>1809</c:v>
                </c:pt>
                <c:pt idx="3">
                  <c:v>1806</c:v>
                </c:pt>
                <c:pt idx="4">
                  <c:v>1825</c:v>
                </c:pt>
                <c:pt idx="5">
                  <c:v>1843</c:v>
                </c:pt>
                <c:pt idx="6">
                  <c:v>1841</c:v>
                </c:pt>
                <c:pt idx="7">
                  <c:v>1833</c:v>
                </c:pt>
                <c:pt idx="8">
                  <c:v>1838</c:v>
                </c:pt>
                <c:pt idx="9">
                  <c:v>1842</c:v>
                </c:pt>
                <c:pt idx="10">
                  <c:v>1855</c:v>
                </c:pt>
                <c:pt idx="11">
                  <c:v>1836</c:v>
                </c:pt>
                <c:pt idx="12">
                  <c:v>1823</c:v>
                </c:pt>
                <c:pt idx="13">
                  <c:v>1826</c:v>
                </c:pt>
                <c:pt idx="14">
                  <c:v>1835</c:v>
                </c:pt>
                <c:pt idx="15">
                  <c:v>1842</c:v>
                </c:pt>
                <c:pt idx="16">
                  <c:v>1849</c:v>
                </c:pt>
                <c:pt idx="17">
                  <c:v>1840</c:v>
                </c:pt>
                <c:pt idx="18">
                  <c:v>1850</c:v>
                </c:pt>
                <c:pt idx="19">
                  <c:v>1852</c:v>
                </c:pt>
                <c:pt idx="20">
                  <c:v>1853</c:v>
                </c:pt>
                <c:pt idx="21">
                  <c:v>1841</c:v>
                </c:pt>
                <c:pt idx="22">
                  <c:v>1819</c:v>
                </c:pt>
                <c:pt idx="23">
                  <c:v>1814</c:v>
                </c:pt>
                <c:pt idx="24">
                  <c:v>1806</c:v>
                </c:pt>
                <c:pt idx="25">
                  <c:v>1808.66</c:v>
                </c:pt>
                <c:pt idx="26">
                  <c:v>1804</c:v>
                </c:pt>
                <c:pt idx="27">
                  <c:v>1804</c:v>
                </c:pt>
              </c:numCache>
            </c:numRef>
          </c:val>
          <c:smooth val="0"/>
          <c:extLst>
            <c:ext xmlns:c16="http://schemas.microsoft.com/office/drawing/2014/chart" uri="{C3380CC4-5D6E-409C-BE32-E72D297353CC}">
              <c16:uniqueId val="{00000004-D845-704C-83FA-E48DB342BC42}"/>
            </c:ext>
          </c:extLst>
        </c:ser>
        <c:dLbls>
          <c:showLegendKey val="0"/>
          <c:showVal val="0"/>
          <c:showCatName val="0"/>
          <c:showSerName val="0"/>
          <c:showPercent val="0"/>
          <c:showBubbleSize val="0"/>
        </c:dLbls>
        <c:marker val="1"/>
        <c:smooth val="0"/>
        <c:axId val="377277160"/>
        <c:axId val="377277720"/>
      </c:lineChart>
      <c:catAx>
        <c:axId val="377277160"/>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377277720"/>
        <c:crosses val="autoZero"/>
        <c:auto val="1"/>
        <c:lblAlgn val="ctr"/>
        <c:lblOffset val="100"/>
        <c:tickLblSkip val="2"/>
        <c:tickMarkSkip val="1"/>
        <c:noMultiLvlLbl val="0"/>
      </c:catAx>
      <c:valAx>
        <c:axId val="377277720"/>
        <c:scaling>
          <c:orientation val="minMax"/>
          <c:max val="2200"/>
          <c:min val="1400"/>
        </c:scaling>
        <c:delete val="0"/>
        <c:axPos val="l"/>
        <c:numFmt formatCode="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377277160"/>
        <c:crosses val="autoZero"/>
        <c:crossBetween val="between"/>
      </c:valAx>
      <c:spPr>
        <a:solidFill>
          <a:srgbClr val="FFFFFF"/>
        </a:solidFill>
        <a:ln w="12700">
          <a:solidFill>
            <a:srgbClr val="808080"/>
          </a:solidFill>
          <a:prstDash val="solid"/>
        </a:ln>
      </c:spPr>
    </c:plotArea>
    <c:legend>
      <c:legendPos val="b"/>
      <c:layout>
        <c:manualLayout>
          <c:xMode val="edge"/>
          <c:yMode val="edge"/>
          <c:x val="0.15973395172525301"/>
          <c:y val="0.89869555521246103"/>
          <c:w val="0.74708871041702196"/>
          <c:h val="7.8431715643387703E-2"/>
        </c:manualLayout>
      </c:layout>
      <c:overlay val="0"/>
      <c:spPr>
        <a:solidFill>
          <a:srgbClr val="FFFFFF"/>
        </a:solidFill>
        <a:ln w="3175">
          <a:solidFill>
            <a:srgbClr val="000000"/>
          </a:solidFill>
          <a:prstDash val="solid"/>
        </a:ln>
      </c:spPr>
      <c:txPr>
        <a:bodyPr/>
        <a:lstStyle/>
        <a:p>
          <a:pPr>
            <a:defRPr sz="895"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solidFill>
        <a:srgbClr val="000000"/>
      </a:solidFill>
      <a:prstDash val="solid"/>
    </a:ln>
  </c:spPr>
  <c:txPr>
    <a:bodyPr/>
    <a:lstStyle/>
    <a:p>
      <a:pPr>
        <a:defRPr sz="9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615029921100598E-2"/>
          <c:y val="8.7248465106676706E-2"/>
          <c:w val="0.86084278425045602"/>
          <c:h val="0.76174621458521496"/>
        </c:manualLayout>
      </c:layout>
      <c:barChart>
        <c:barDir val="col"/>
        <c:grouping val="clustered"/>
        <c:varyColors val="0"/>
        <c:ser>
          <c:idx val="1"/>
          <c:order val="1"/>
          <c:spPr>
            <a:solidFill>
              <a:srgbClr val="C0C0C0"/>
            </a:solidFill>
            <a:ln w="12700">
              <a:solidFill>
                <a:srgbClr val="C0C0C0"/>
              </a:solidFill>
              <a:prstDash val="solid"/>
            </a:ln>
          </c:spPr>
          <c:invertIfNegative val="0"/>
          <c:val>
            <c:numRef>
              <c:f>UNEMPLOY!$D$2:$D$244</c:f>
              <c:numCache>
                <c:formatCode>General</c:formatCode>
                <c:ptCount val="2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11</c:v>
                </c:pt>
                <c:pt idx="31">
                  <c:v>11</c:v>
                </c:pt>
                <c:pt idx="32">
                  <c:v>11</c:v>
                </c:pt>
                <c:pt idx="33">
                  <c:v>11</c:v>
                </c:pt>
                <c:pt idx="34">
                  <c:v>11</c:v>
                </c:pt>
                <c:pt idx="35">
                  <c:v>11</c:v>
                </c:pt>
                <c:pt idx="36">
                  <c:v>11</c:v>
                </c:pt>
                <c:pt idx="37">
                  <c:v>11</c:v>
                </c:pt>
                <c:pt idx="38">
                  <c:v>11</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11</c:v>
                </c:pt>
                <c:pt idx="159">
                  <c:v>11</c:v>
                </c:pt>
                <c:pt idx="160">
                  <c:v>11</c:v>
                </c:pt>
                <c:pt idx="161">
                  <c:v>11</c:v>
                </c:pt>
                <c:pt idx="162">
                  <c:v>11</c:v>
                </c:pt>
                <c:pt idx="163">
                  <c:v>11</c:v>
                </c:pt>
                <c:pt idx="164">
                  <c:v>11</c:v>
                </c:pt>
                <c:pt idx="165">
                  <c:v>11</c:v>
                </c:pt>
                <c:pt idx="166">
                  <c:v>11</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numCache>
            </c:numRef>
          </c:val>
          <c:extLst>
            <c:ext xmlns:c16="http://schemas.microsoft.com/office/drawing/2014/chart" uri="{C3380CC4-5D6E-409C-BE32-E72D297353CC}">
              <c16:uniqueId val="{00000000-8F3C-9347-8C32-CFABE6240B1E}"/>
            </c:ext>
          </c:extLst>
        </c:ser>
        <c:dLbls>
          <c:showLegendKey val="0"/>
          <c:showVal val="0"/>
          <c:showCatName val="0"/>
          <c:showSerName val="0"/>
          <c:showPercent val="0"/>
          <c:showBubbleSize val="0"/>
        </c:dLbls>
        <c:gapWidth val="10"/>
        <c:overlap val="100"/>
        <c:axId val="291819704"/>
        <c:axId val="266766216"/>
      </c:barChart>
      <c:lineChart>
        <c:grouping val="standard"/>
        <c:varyColors val="0"/>
        <c:ser>
          <c:idx val="0"/>
          <c:order val="0"/>
          <c:tx>
            <c:strRef>
              <c:f>UNEMPLOY!$C$1</c:f>
              <c:strCache>
                <c:ptCount val="1"/>
                <c:pt idx="0">
                  <c:v>Millions</c:v>
                </c:pt>
              </c:strCache>
            </c:strRef>
          </c:tx>
          <c:spPr>
            <a:ln w="12700">
              <a:solidFill>
                <a:srgbClr val="000080"/>
              </a:solidFill>
              <a:prstDash val="solid"/>
            </a:ln>
          </c:spPr>
          <c:marker>
            <c:symbol val="none"/>
          </c:marker>
          <c:cat>
            <c:numRef>
              <c:f>UNEMPLOY!$A$2:$A$244</c:f>
              <c:numCache>
                <c:formatCode>yyyy\-mm\-dd</c:formatCode>
                <c:ptCount val="243"/>
                <c:pt idx="0">
                  <c:v>32143</c:v>
                </c:pt>
                <c:pt idx="1">
                  <c:v>32174</c:v>
                </c:pt>
                <c:pt idx="2">
                  <c:v>32203</c:v>
                </c:pt>
                <c:pt idx="3">
                  <c:v>32234</c:v>
                </c:pt>
                <c:pt idx="4">
                  <c:v>32264</c:v>
                </c:pt>
                <c:pt idx="5">
                  <c:v>32295</c:v>
                </c:pt>
                <c:pt idx="6">
                  <c:v>32325</c:v>
                </c:pt>
                <c:pt idx="7">
                  <c:v>32356</c:v>
                </c:pt>
                <c:pt idx="8">
                  <c:v>32387</c:v>
                </c:pt>
                <c:pt idx="9">
                  <c:v>32417</c:v>
                </c:pt>
                <c:pt idx="10">
                  <c:v>32448</c:v>
                </c:pt>
                <c:pt idx="11">
                  <c:v>32478</c:v>
                </c:pt>
                <c:pt idx="12">
                  <c:v>32509</c:v>
                </c:pt>
                <c:pt idx="13">
                  <c:v>32540</c:v>
                </c:pt>
                <c:pt idx="14">
                  <c:v>32568</c:v>
                </c:pt>
                <c:pt idx="15">
                  <c:v>32599</c:v>
                </c:pt>
                <c:pt idx="16">
                  <c:v>32629</c:v>
                </c:pt>
                <c:pt idx="17">
                  <c:v>32660</c:v>
                </c:pt>
                <c:pt idx="18">
                  <c:v>32690</c:v>
                </c:pt>
                <c:pt idx="19">
                  <c:v>32721</c:v>
                </c:pt>
                <c:pt idx="20">
                  <c:v>32752</c:v>
                </c:pt>
                <c:pt idx="21">
                  <c:v>32782</c:v>
                </c:pt>
                <c:pt idx="22">
                  <c:v>32813</c:v>
                </c:pt>
                <c:pt idx="23">
                  <c:v>32843</c:v>
                </c:pt>
                <c:pt idx="24">
                  <c:v>32874</c:v>
                </c:pt>
                <c:pt idx="25">
                  <c:v>32905</c:v>
                </c:pt>
                <c:pt idx="26">
                  <c:v>32933</c:v>
                </c:pt>
                <c:pt idx="27">
                  <c:v>32964</c:v>
                </c:pt>
                <c:pt idx="28">
                  <c:v>32994</c:v>
                </c:pt>
                <c:pt idx="29">
                  <c:v>33025</c:v>
                </c:pt>
                <c:pt idx="30">
                  <c:v>33055</c:v>
                </c:pt>
                <c:pt idx="31">
                  <c:v>33086</c:v>
                </c:pt>
                <c:pt idx="32">
                  <c:v>33117</c:v>
                </c:pt>
                <c:pt idx="33">
                  <c:v>33147</c:v>
                </c:pt>
                <c:pt idx="34">
                  <c:v>33178</c:v>
                </c:pt>
                <c:pt idx="35">
                  <c:v>33208</c:v>
                </c:pt>
                <c:pt idx="36">
                  <c:v>33239</c:v>
                </c:pt>
                <c:pt idx="37">
                  <c:v>33270</c:v>
                </c:pt>
                <c:pt idx="38">
                  <c:v>33298</c:v>
                </c:pt>
                <c:pt idx="39">
                  <c:v>33329</c:v>
                </c:pt>
                <c:pt idx="40">
                  <c:v>33359</c:v>
                </c:pt>
                <c:pt idx="41">
                  <c:v>33390</c:v>
                </c:pt>
                <c:pt idx="42">
                  <c:v>33420</c:v>
                </c:pt>
                <c:pt idx="43">
                  <c:v>33451</c:v>
                </c:pt>
                <c:pt idx="44">
                  <c:v>33482</c:v>
                </c:pt>
                <c:pt idx="45">
                  <c:v>33512</c:v>
                </c:pt>
                <c:pt idx="46">
                  <c:v>33543</c:v>
                </c:pt>
                <c:pt idx="47">
                  <c:v>33573</c:v>
                </c:pt>
                <c:pt idx="48">
                  <c:v>33604</c:v>
                </c:pt>
                <c:pt idx="49">
                  <c:v>33635</c:v>
                </c:pt>
                <c:pt idx="50">
                  <c:v>33664</c:v>
                </c:pt>
                <c:pt idx="51">
                  <c:v>33695</c:v>
                </c:pt>
                <c:pt idx="52">
                  <c:v>33725</c:v>
                </c:pt>
                <c:pt idx="53">
                  <c:v>33756</c:v>
                </c:pt>
                <c:pt idx="54">
                  <c:v>33786</c:v>
                </c:pt>
                <c:pt idx="55">
                  <c:v>33817</c:v>
                </c:pt>
                <c:pt idx="56">
                  <c:v>33848</c:v>
                </c:pt>
                <c:pt idx="57">
                  <c:v>33878</c:v>
                </c:pt>
                <c:pt idx="58">
                  <c:v>33909</c:v>
                </c:pt>
                <c:pt idx="59">
                  <c:v>33939</c:v>
                </c:pt>
                <c:pt idx="60">
                  <c:v>33970</c:v>
                </c:pt>
                <c:pt idx="61">
                  <c:v>34001</c:v>
                </c:pt>
                <c:pt idx="62">
                  <c:v>34029</c:v>
                </c:pt>
                <c:pt idx="63">
                  <c:v>34060</c:v>
                </c:pt>
                <c:pt idx="64">
                  <c:v>34090</c:v>
                </c:pt>
                <c:pt idx="65">
                  <c:v>34121</c:v>
                </c:pt>
                <c:pt idx="66">
                  <c:v>34151</c:v>
                </c:pt>
                <c:pt idx="67">
                  <c:v>34182</c:v>
                </c:pt>
                <c:pt idx="68">
                  <c:v>34213</c:v>
                </c:pt>
                <c:pt idx="69">
                  <c:v>34243</c:v>
                </c:pt>
                <c:pt idx="70">
                  <c:v>34274</c:v>
                </c:pt>
                <c:pt idx="71">
                  <c:v>34304</c:v>
                </c:pt>
                <c:pt idx="72">
                  <c:v>34335</c:v>
                </c:pt>
                <c:pt idx="73">
                  <c:v>34366</c:v>
                </c:pt>
                <c:pt idx="74">
                  <c:v>34394</c:v>
                </c:pt>
                <c:pt idx="75">
                  <c:v>34425</c:v>
                </c:pt>
                <c:pt idx="76">
                  <c:v>34455</c:v>
                </c:pt>
                <c:pt idx="77">
                  <c:v>34486</c:v>
                </c:pt>
                <c:pt idx="78">
                  <c:v>34516</c:v>
                </c:pt>
                <c:pt idx="79">
                  <c:v>34547</c:v>
                </c:pt>
                <c:pt idx="80">
                  <c:v>34578</c:v>
                </c:pt>
                <c:pt idx="81">
                  <c:v>34608</c:v>
                </c:pt>
                <c:pt idx="82">
                  <c:v>34639</c:v>
                </c:pt>
                <c:pt idx="83">
                  <c:v>34669</c:v>
                </c:pt>
                <c:pt idx="84">
                  <c:v>34700</c:v>
                </c:pt>
                <c:pt idx="85">
                  <c:v>34731</c:v>
                </c:pt>
                <c:pt idx="86">
                  <c:v>34759</c:v>
                </c:pt>
                <c:pt idx="87">
                  <c:v>34790</c:v>
                </c:pt>
                <c:pt idx="88">
                  <c:v>34820</c:v>
                </c:pt>
                <c:pt idx="89">
                  <c:v>34851</c:v>
                </c:pt>
                <c:pt idx="90">
                  <c:v>34881</c:v>
                </c:pt>
                <c:pt idx="91">
                  <c:v>34912</c:v>
                </c:pt>
                <c:pt idx="92">
                  <c:v>34943</c:v>
                </c:pt>
                <c:pt idx="93">
                  <c:v>34973</c:v>
                </c:pt>
                <c:pt idx="94">
                  <c:v>35004</c:v>
                </c:pt>
                <c:pt idx="95">
                  <c:v>35034</c:v>
                </c:pt>
                <c:pt idx="96">
                  <c:v>35065</c:v>
                </c:pt>
                <c:pt idx="97">
                  <c:v>35096</c:v>
                </c:pt>
                <c:pt idx="98">
                  <c:v>35125</c:v>
                </c:pt>
                <c:pt idx="99">
                  <c:v>35156</c:v>
                </c:pt>
                <c:pt idx="100">
                  <c:v>35186</c:v>
                </c:pt>
                <c:pt idx="101">
                  <c:v>35217</c:v>
                </c:pt>
                <c:pt idx="102">
                  <c:v>35247</c:v>
                </c:pt>
                <c:pt idx="103">
                  <c:v>35278</c:v>
                </c:pt>
                <c:pt idx="104">
                  <c:v>35309</c:v>
                </c:pt>
                <c:pt idx="105">
                  <c:v>35339</c:v>
                </c:pt>
                <c:pt idx="106">
                  <c:v>35370</c:v>
                </c:pt>
                <c:pt idx="107">
                  <c:v>35400</c:v>
                </c:pt>
                <c:pt idx="108">
                  <c:v>35431</c:v>
                </c:pt>
                <c:pt idx="109">
                  <c:v>35462</c:v>
                </c:pt>
                <c:pt idx="110">
                  <c:v>35490</c:v>
                </c:pt>
                <c:pt idx="111">
                  <c:v>35521</c:v>
                </c:pt>
                <c:pt idx="112">
                  <c:v>35551</c:v>
                </c:pt>
                <c:pt idx="113">
                  <c:v>35582</c:v>
                </c:pt>
                <c:pt idx="114">
                  <c:v>35612</c:v>
                </c:pt>
                <c:pt idx="115">
                  <c:v>35643</c:v>
                </c:pt>
                <c:pt idx="116">
                  <c:v>35674</c:v>
                </c:pt>
                <c:pt idx="117">
                  <c:v>35704</c:v>
                </c:pt>
                <c:pt idx="118">
                  <c:v>35735</c:v>
                </c:pt>
                <c:pt idx="119">
                  <c:v>35765</c:v>
                </c:pt>
                <c:pt idx="120">
                  <c:v>35796</c:v>
                </c:pt>
                <c:pt idx="121">
                  <c:v>35827</c:v>
                </c:pt>
                <c:pt idx="122">
                  <c:v>35855</c:v>
                </c:pt>
                <c:pt idx="123">
                  <c:v>35886</c:v>
                </c:pt>
                <c:pt idx="124">
                  <c:v>35916</c:v>
                </c:pt>
                <c:pt idx="125">
                  <c:v>35947</c:v>
                </c:pt>
                <c:pt idx="126">
                  <c:v>35977</c:v>
                </c:pt>
                <c:pt idx="127">
                  <c:v>36008</c:v>
                </c:pt>
                <c:pt idx="128">
                  <c:v>36039</c:v>
                </c:pt>
                <c:pt idx="129">
                  <c:v>36069</c:v>
                </c:pt>
                <c:pt idx="130">
                  <c:v>36100</c:v>
                </c:pt>
                <c:pt idx="131">
                  <c:v>36130</c:v>
                </c:pt>
                <c:pt idx="132">
                  <c:v>36161</c:v>
                </c:pt>
                <c:pt idx="133">
                  <c:v>36192</c:v>
                </c:pt>
                <c:pt idx="134">
                  <c:v>36220</c:v>
                </c:pt>
                <c:pt idx="135">
                  <c:v>36251</c:v>
                </c:pt>
                <c:pt idx="136">
                  <c:v>36281</c:v>
                </c:pt>
                <c:pt idx="137">
                  <c:v>36312</c:v>
                </c:pt>
                <c:pt idx="138">
                  <c:v>36342</c:v>
                </c:pt>
                <c:pt idx="139">
                  <c:v>36373</c:v>
                </c:pt>
                <c:pt idx="140">
                  <c:v>36404</c:v>
                </c:pt>
                <c:pt idx="141">
                  <c:v>36434</c:v>
                </c:pt>
                <c:pt idx="142">
                  <c:v>36465</c:v>
                </c:pt>
                <c:pt idx="143">
                  <c:v>36495</c:v>
                </c:pt>
                <c:pt idx="144">
                  <c:v>36526</c:v>
                </c:pt>
                <c:pt idx="145">
                  <c:v>36557</c:v>
                </c:pt>
                <c:pt idx="146">
                  <c:v>36586</c:v>
                </c:pt>
                <c:pt idx="147">
                  <c:v>36617</c:v>
                </c:pt>
                <c:pt idx="148">
                  <c:v>36647</c:v>
                </c:pt>
                <c:pt idx="149">
                  <c:v>36678</c:v>
                </c:pt>
                <c:pt idx="150">
                  <c:v>36708</c:v>
                </c:pt>
                <c:pt idx="151">
                  <c:v>36739</c:v>
                </c:pt>
                <c:pt idx="152">
                  <c:v>36770</c:v>
                </c:pt>
                <c:pt idx="153">
                  <c:v>36800</c:v>
                </c:pt>
                <c:pt idx="154">
                  <c:v>36831</c:v>
                </c:pt>
                <c:pt idx="155">
                  <c:v>36861</c:v>
                </c:pt>
                <c:pt idx="156">
                  <c:v>36892</c:v>
                </c:pt>
                <c:pt idx="157">
                  <c:v>36923</c:v>
                </c:pt>
                <c:pt idx="158">
                  <c:v>36951</c:v>
                </c:pt>
                <c:pt idx="159">
                  <c:v>36982</c:v>
                </c:pt>
                <c:pt idx="160">
                  <c:v>37012</c:v>
                </c:pt>
                <c:pt idx="161">
                  <c:v>37043</c:v>
                </c:pt>
                <c:pt idx="162">
                  <c:v>37073</c:v>
                </c:pt>
                <c:pt idx="163">
                  <c:v>37104</c:v>
                </c:pt>
                <c:pt idx="164">
                  <c:v>37135</c:v>
                </c:pt>
                <c:pt idx="165">
                  <c:v>37165</c:v>
                </c:pt>
                <c:pt idx="166">
                  <c:v>37196</c:v>
                </c:pt>
                <c:pt idx="167">
                  <c:v>37226</c:v>
                </c:pt>
                <c:pt idx="168">
                  <c:v>37257</c:v>
                </c:pt>
                <c:pt idx="169">
                  <c:v>37288</c:v>
                </c:pt>
                <c:pt idx="170">
                  <c:v>37316</c:v>
                </c:pt>
                <c:pt idx="171">
                  <c:v>37347</c:v>
                </c:pt>
                <c:pt idx="172">
                  <c:v>37377</c:v>
                </c:pt>
                <c:pt idx="173">
                  <c:v>37408</c:v>
                </c:pt>
                <c:pt idx="174">
                  <c:v>37438</c:v>
                </c:pt>
                <c:pt idx="175">
                  <c:v>37469</c:v>
                </c:pt>
                <c:pt idx="176">
                  <c:v>37500</c:v>
                </c:pt>
                <c:pt idx="177">
                  <c:v>37530</c:v>
                </c:pt>
                <c:pt idx="178">
                  <c:v>37561</c:v>
                </c:pt>
                <c:pt idx="179">
                  <c:v>37591</c:v>
                </c:pt>
                <c:pt idx="180">
                  <c:v>37622</c:v>
                </c:pt>
                <c:pt idx="181">
                  <c:v>37653</c:v>
                </c:pt>
                <c:pt idx="182">
                  <c:v>37681</c:v>
                </c:pt>
                <c:pt idx="183">
                  <c:v>37712</c:v>
                </c:pt>
                <c:pt idx="184">
                  <c:v>37742</c:v>
                </c:pt>
                <c:pt idx="185">
                  <c:v>37773</c:v>
                </c:pt>
                <c:pt idx="186">
                  <c:v>37803</c:v>
                </c:pt>
                <c:pt idx="187">
                  <c:v>37834</c:v>
                </c:pt>
                <c:pt idx="188">
                  <c:v>37865</c:v>
                </c:pt>
                <c:pt idx="189">
                  <c:v>37895</c:v>
                </c:pt>
                <c:pt idx="190">
                  <c:v>37926</c:v>
                </c:pt>
                <c:pt idx="191">
                  <c:v>37956</c:v>
                </c:pt>
                <c:pt idx="192">
                  <c:v>37987</c:v>
                </c:pt>
                <c:pt idx="193">
                  <c:v>38018</c:v>
                </c:pt>
                <c:pt idx="194">
                  <c:v>38047</c:v>
                </c:pt>
                <c:pt idx="195">
                  <c:v>38078</c:v>
                </c:pt>
                <c:pt idx="196">
                  <c:v>38108</c:v>
                </c:pt>
                <c:pt idx="197">
                  <c:v>38139</c:v>
                </c:pt>
                <c:pt idx="198">
                  <c:v>38169</c:v>
                </c:pt>
                <c:pt idx="199">
                  <c:v>38200</c:v>
                </c:pt>
                <c:pt idx="200">
                  <c:v>38231</c:v>
                </c:pt>
                <c:pt idx="201">
                  <c:v>38261</c:v>
                </c:pt>
                <c:pt idx="202">
                  <c:v>38292</c:v>
                </c:pt>
                <c:pt idx="203">
                  <c:v>38322</c:v>
                </c:pt>
                <c:pt idx="204">
                  <c:v>38353</c:v>
                </c:pt>
                <c:pt idx="205">
                  <c:v>38384</c:v>
                </c:pt>
                <c:pt idx="206">
                  <c:v>38412</c:v>
                </c:pt>
                <c:pt idx="207">
                  <c:v>38443</c:v>
                </c:pt>
                <c:pt idx="208">
                  <c:v>38473</c:v>
                </c:pt>
                <c:pt idx="209">
                  <c:v>38504</c:v>
                </c:pt>
                <c:pt idx="210">
                  <c:v>38534</c:v>
                </c:pt>
                <c:pt idx="211">
                  <c:v>38565</c:v>
                </c:pt>
                <c:pt idx="212">
                  <c:v>38596</c:v>
                </c:pt>
                <c:pt idx="213">
                  <c:v>38626</c:v>
                </c:pt>
                <c:pt idx="214">
                  <c:v>38657</c:v>
                </c:pt>
                <c:pt idx="215">
                  <c:v>38687</c:v>
                </c:pt>
                <c:pt idx="216">
                  <c:v>38718</c:v>
                </c:pt>
                <c:pt idx="217">
                  <c:v>38749</c:v>
                </c:pt>
                <c:pt idx="218">
                  <c:v>38777</c:v>
                </c:pt>
                <c:pt idx="219">
                  <c:v>38808</c:v>
                </c:pt>
                <c:pt idx="220">
                  <c:v>38838</c:v>
                </c:pt>
                <c:pt idx="221">
                  <c:v>38869</c:v>
                </c:pt>
                <c:pt idx="222">
                  <c:v>38899</c:v>
                </c:pt>
                <c:pt idx="223">
                  <c:v>38930</c:v>
                </c:pt>
                <c:pt idx="224">
                  <c:v>38961</c:v>
                </c:pt>
                <c:pt idx="225">
                  <c:v>38991</c:v>
                </c:pt>
                <c:pt idx="226">
                  <c:v>39022</c:v>
                </c:pt>
                <c:pt idx="227">
                  <c:v>39052</c:v>
                </c:pt>
                <c:pt idx="228">
                  <c:v>39083</c:v>
                </c:pt>
                <c:pt idx="229">
                  <c:v>39114</c:v>
                </c:pt>
                <c:pt idx="230">
                  <c:v>39142</c:v>
                </c:pt>
                <c:pt idx="231">
                  <c:v>39173</c:v>
                </c:pt>
                <c:pt idx="232">
                  <c:v>39203</c:v>
                </c:pt>
                <c:pt idx="233">
                  <c:v>39234</c:v>
                </c:pt>
                <c:pt idx="234">
                  <c:v>39264</c:v>
                </c:pt>
                <c:pt idx="235">
                  <c:v>39295</c:v>
                </c:pt>
                <c:pt idx="236">
                  <c:v>39326</c:v>
                </c:pt>
                <c:pt idx="237">
                  <c:v>39356</c:v>
                </c:pt>
                <c:pt idx="238">
                  <c:v>39387</c:v>
                </c:pt>
                <c:pt idx="239">
                  <c:v>39417</c:v>
                </c:pt>
                <c:pt idx="240">
                  <c:v>39448</c:v>
                </c:pt>
                <c:pt idx="241">
                  <c:v>39479</c:v>
                </c:pt>
                <c:pt idx="242">
                  <c:v>39508</c:v>
                </c:pt>
              </c:numCache>
            </c:numRef>
          </c:cat>
          <c:val>
            <c:numRef>
              <c:f>UNEMPLOY!$C$2:$C$244</c:f>
              <c:numCache>
                <c:formatCode>0.00</c:formatCode>
                <c:ptCount val="243"/>
                <c:pt idx="0">
                  <c:v>6.9530000000000003</c:v>
                </c:pt>
                <c:pt idx="1">
                  <c:v>6.9290000000000003</c:v>
                </c:pt>
                <c:pt idx="2">
                  <c:v>6.8760000000000003</c:v>
                </c:pt>
                <c:pt idx="3">
                  <c:v>6.601</c:v>
                </c:pt>
                <c:pt idx="4">
                  <c:v>6.7789999999999999</c:v>
                </c:pt>
                <c:pt idx="5">
                  <c:v>6.5460000000000003</c:v>
                </c:pt>
                <c:pt idx="6">
                  <c:v>6.6049999999999951</c:v>
                </c:pt>
                <c:pt idx="7">
                  <c:v>6.843</c:v>
                </c:pt>
                <c:pt idx="8">
                  <c:v>6.6039999999999957</c:v>
                </c:pt>
                <c:pt idx="9">
                  <c:v>6.5679999999999943</c:v>
                </c:pt>
                <c:pt idx="10">
                  <c:v>6.5369999999999999</c:v>
                </c:pt>
                <c:pt idx="11">
                  <c:v>6.5179999999999936</c:v>
                </c:pt>
                <c:pt idx="12">
                  <c:v>6.6819999999999986</c:v>
                </c:pt>
                <c:pt idx="13">
                  <c:v>6.359</c:v>
                </c:pt>
                <c:pt idx="14">
                  <c:v>6.2050000000000001</c:v>
                </c:pt>
                <c:pt idx="15">
                  <c:v>6.468</c:v>
                </c:pt>
                <c:pt idx="16">
                  <c:v>6.375</c:v>
                </c:pt>
                <c:pt idx="17">
                  <c:v>6.577</c:v>
                </c:pt>
                <c:pt idx="18">
                  <c:v>6.4950000000000001</c:v>
                </c:pt>
                <c:pt idx="19">
                  <c:v>6.5110000000000001</c:v>
                </c:pt>
                <c:pt idx="20">
                  <c:v>6.59</c:v>
                </c:pt>
                <c:pt idx="21">
                  <c:v>6.63</c:v>
                </c:pt>
                <c:pt idx="22">
                  <c:v>6.7249999999999943</c:v>
                </c:pt>
                <c:pt idx="23">
                  <c:v>6.6669999999999936</c:v>
                </c:pt>
                <c:pt idx="24">
                  <c:v>6.7519999999999998</c:v>
                </c:pt>
                <c:pt idx="25">
                  <c:v>6.6509999999999936</c:v>
                </c:pt>
                <c:pt idx="26">
                  <c:v>6.5979999999999954</c:v>
                </c:pt>
                <c:pt idx="27">
                  <c:v>6.7969999999999997</c:v>
                </c:pt>
                <c:pt idx="28">
                  <c:v>6.742</c:v>
                </c:pt>
                <c:pt idx="29">
                  <c:v>6.59</c:v>
                </c:pt>
                <c:pt idx="30">
                  <c:v>6.9219999999999997</c:v>
                </c:pt>
                <c:pt idx="31">
                  <c:v>7.1879999999999944</c:v>
                </c:pt>
                <c:pt idx="32">
                  <c:v>7.3679999999999941</c:v>
                </c:pt>
                <c:pt idx="33">
                  <c:v>7.4589999999999996</c:v>
                </c:pt>
                <c:pt idx="34">
                  <c:v>7.7639999999999967</c:v>
                </c:pt>
                <c:pt idx="35">
                  <c:v>7.9009999999999998</c:v>
                </c:pt>
                <c:pt idx="36">
                  <c:v>8.0150000000000006</c:v>
                </c:pt>
                <c:pt idx="37">
                  <c:v>8.2650000000000006</c:v>
                </c:pt>
                <c:pt idx="38">
                  <c:v>8.5860000000000003</c:v>
                </c:pt>
                <c:pt idx="39">
                  <c:v>8.4390000000000001</c:v>
                </c:pt>
                <c:pt idx="40">
                  <c:v>8.7360000000000007</c:v>
                </c:pt>
                <c:pt idx="41">
                  <c:v>8.6920000000000002</c:v>
                </c:pt>
                <c:pt idx="42">
                  <c:v>8.5860000000000003</c:v>
                </c:pt>
                <c:pt idx="43">
                  <c:v>8.6660000000000004</c:v>
                </c:pt>
                <c:pt idx="44">
                  <c:v>8.7219999999999995</c:v>
                </c:pt>
                <c:pt idx="45">
                  <c:v>8.8420000000000005</c:v>
                </c:pt>
                <c:pt idx="46">
                  <c:v>8.9310000000000009</c:v>
                </c:pt>
                <c:pt idx="47">
                  <c:v>9.1980000000000004</c:v>
                </c:pt>
                <c:pt idx="48">
                  <c:v>9.2830000000000013</c:v>
                </c:pt>
                <c:pt idx="49">
                  <c:v>9.4540000000000006</c:v>
                </c:pt>
                <c:pt idx="50">
                  <c:v>9.4600000000000026</c:v>
                </c:pt>
                <c:pt idx="51">
                  <c:v>9.4150000000000027</c:v>
                </c:pt>
                <c:pt idx="52">
                  <c:v>9.7439999999999962</c:v>
                </c:pt>
                <c:pt idx="53">
                  <c:v>10.039999999999999</c:v>
                </c:pt>
                <c:pt idx="54">
                  <c:v>9.8500000000000068</c:v>
                </c:pt>
                <c:pt idx="55">
                  <c:v>9.7870000000000008</c:v>
                </c:pt>
                <c:pt idx="56">
                  <c:v>9.7810000000000006</c:v>
                </c:pt>
                <c:pt idx="57">
                  <c:v>9.3980000000000015</c:v>
                </c:pt>
                <c:pt idx="58">
                  <c:v>9.5650000000000048</c:v>
                </c:pt>
                <c:pt idx="59">
                  <c:v>9.5570000000000004</c:v>
                </c:pt>
                <c:pt idx="60">
                  <c:v>9.3250000000000028</c:v>
                </c:pt>
                <c:pt idx="61">
                  <c:v>9.1830000000000016</c:v>
                </c:pt>
                <c:pt idx="62">
                  <c:v>9.0560000000000027</c:v>
                </c:pt>
                <c:pt idx="63">
                  <c:v>9.11</c:v>
                </c:pt>
                <c:pt idx="64">
                  <c:v>9.1489999999999991</c:v>
                </c:pt>
                <c:pt idx="65">
                  <c:v>9.1210000000000004</c:v>
                </c:pt>
                <c:pt idx="66">
                  <c:v>8.93</c:v>
                </c:pt>
                <c:pt idx="67">
                  <c:v>8.7630000000000035</c:v>
                </c:pt>
                <c:pt idx="68">
                  <c:v>8.7140000000000004</c:v>
                </c:pt>
                <c:pt idx="69">
                  <c:v>8.75</c:v>
                </c:pt>
                <c:pt idx="70">
                  <c:v>8.5419999999999998</c:v>
                </c:pt>
                <c:pt idx="71">
                  <c:v>8.4770000000000003</c:v>
                </c:pt>
                <c:pt idx="72">
                  <c:v>8.6300000000000008</c:v>
                </c:pt>
                <c:pt idx="73">
                  <c:v>8.5830000000000002</c:v>
                </c:pt>
                <c:pt idx="74">
                  <c:v>8.4700000000000006</c:v>
                </c:pt>
                <c:pt idx="75">
                  <c:v>8.3310000000000013</c:v>
                </c:pt>
                <c:pt idx="76">
                  <c:v>7.915</c:v>
                </c:pt>
                <c:pt idx="77">
                  <c:v>7.9269999999999996</c:v>
                </c:pt>
                <c:pt idx="78">
                  <c:v>7.9459999999999997</c:v>
                </c:pt>
                <c:pt idx="79">
                  <c:v>7.9329999999999998</c:v>
                </c:pt>
                <c:pt idx="80">
                  <c:v>7.734</c:v>
                </c:pt>
                <c:pt idx="81">
                  <c:v>7.6319999999999997</c:v>
                </c:pt>
                <c:pt idx="82">
                  <c:v>7.375</c:v>
                </c:pt>
                <c:pt idx="83">
                  <c:v>7.23</c:v>
                </c:pt>
                <c:pt idx="84">
                  <c:v>7.375</c:v>
                </c:pt>
                <c:pt idx="85">
                  <c:v>7.1869999999999976</c:v>
                </c:pt>
                <c:pt idx="86">
                  <c:v>7.1529999999999943</c:v>
                </c:pt>
                <c:pt idx="87">
                  <c:v>7.6449999999999942</c:v>
                </c:pt>
                <c:pt idx="88">
                  <c:v>7.4300000000000024</c:v>
                </c:pt>
                <c:pt idx="89">
                  <c:v>7.4269999999999996</c:v>
                </c:pt>
                <c:pt idx="90">
                  <c:v>7.5269999999999966</c:v>
                </c:pt>
                <c:pt idx="91">
                  <c:v>7.484</c:v>
                </c:pt>
                <c:pt idx="92">
                  <c:v>7.4779999999999998</c:v>
                </c:pt>
                <c:pt idx="93">
                  <c:v>7.3279999999999941</c:v>
                </c:pt>
                <c:pt idx="94">
                  <c:v>7.4260000000000002</c:v>
                </c:pt>
                <c:pt idx="95">
                  <c:v>7.423</c:v>
                </c:pt>
                <c:pt idx="96">
                  <c:v>7.4909999999999997</c:v>
                </c:pt>
                <c:pt idx="97">
                  <c:v>7.3129999999999944</c:v>
                </c:pt>
                <c:pt idx="98">
                  <c:v>7.3179999999999943</c:v>
                </c:pt>
                <c:pt idx="99">
                  <c:v>7.415</c:v>
                </c:pt>
                <c:pt idx="100">
                  <c:v>7.423</c:v>
                </c:pt>
                <c:pt idx="101">
                  <c:v>7.0949999999999944</c:v>
                </c:pt>
                <c:pt idx="102">
                  <c:v>7.3369999999999997</c:v>
                </c:pt>
                <c:pt idx="103">
                  <c:v>6.8819999999999997</c:v>
                </c:pt>
                <c:pt idx="104">
                  <c:v>6.9790000000000028</c:v>
                </c:pt>
                <c:pt idx="105">
                  <c:v>7.0309999999999997</c:v>
                </c:pt>
                <c:pt idx="106">
                  <c:v>7.2359999999999998</c:v>
                </c:pt>
                <c:pt idx="107">
                  <c:v>7.2530000000000001</c:v>
                </c:pt>
                <c:pt idx="108">
                  <c:v>7.157999999999995</c:v>
                </c:pt>
                <c:pt idx="109">
                  <c:v>7.1019999999999994</c:v>
                </c:pt>
                <c:pt idx="110">
                  <c:v>7</c:v>
                </c:pt>
                <c:pt idx="111">
                  <c:v>6.8730000000000002</c:v>
                </c:pt>
                <c:pt idx="112">
                  <c:v>6.654999999999994</c:v>
                </c:pt>
                <c:pt idx="113">
                  <c:v>6.7990000000000004</c:v>
                </c:pt>
                <c:pt idx="114">
                  <c:v>6.654999999999994</c:v>
                </c:pt>
                <c:pt idx="115">
                  <c:v>6.6079999999999943</c:v>
                </c:pt>
                <c:pt idx="116">
                  <c:v>6.6559999999999944</c:v>
                </c:pt>
                <c:pt idx="117">
                  <c:v>6.4539999999999997</c:v>
                </c:pt>
                <c:pt idx="118">
                  <c:v>6.3079999999999936</c:v>
                </c:pt>
                <c:pt idx="119">
                  <c:v>6.4760000000000026</c:v>
                </c:pt>
                <c:pt idx="120">
                  <c:v>6.3679999999999941</c:v>
                </c:pt>
                <c:pt idx="121">
                  <c:v>6.306</c:v>
                </c:pt>
                <c:pt idx="122">
                  <c:v>6.4219999999999997</c:v>
                </c:pt>
                <c:pt idx="123">
                  <c:v>5.9409999999999998</c:v>
                </c:pt>
                <c:pt idx="124">
                  <c:v>6.0469999999999997</c:v>
                </c:pt>
                <c:pt idx="125">
                  <c:v>6.2119999999999997</c:v>
                </c:pt>
                <c:pt idx="126">
                  <c:v>6.2590000000000003</c:v>
                </c:pt>
                <c:pt idx="127">
                  <c:v>6.1790000000000003</c:v>
                </c:pt>
                <c:pt idx="128">
                  <c:v>6.3</c:v>
                </c:pt>
                <c:pt idx="129">
                  <c:v>6.28</c:v>
                </c:pt>
                <c:pt idx="130">
                  <c:v>6.1</c:v>
                </c:pt>
                <c:pt idx="131">
                  <c:v>6.032</c:v>
                </c:pt>
                <c:pt idx="132">
                  <c:v>5.9760000000000026</c:v>
                </c:pt>
                <c:pt idx="133">
                  <c:v>6.1109999999999944</c:v>
                </c:pt>
                <c:pt idx="134">
                  <c:v>5.7830000000000004</c:v>
                </c:pt>
                <c:pt idx="135">
                  <c:v>6.0039999999999996</c:v>
                </c:pt>
                <c:pt idx="136">
                  <c:v>5.7960000000000003</c:v>
                </c:pt>
                <c:pt idx="137">
                  <c:v>5.9509999999999996</c:v>
                </c:pt>
                <c:pt idx="138">
                  <c:v>6.024999999999995</c:v>
                </c:pt>
                <c:pt idx="139">
                  <c:v>5.8380000000000001</c:v>
                </c:pt>
                <c:pt idx="140">
                  <c:v>5.915</c:v>
                </c:pt>
                <c:pt idx="141">
                  <c:v>5.7779999999999996</c:v>
                </c:pt>
                <c:pt idx="142">
                  <c:v>5.7160000000000002</c:v>
                </c:pt>
                <c:pt idx="143">
                  <c:v>5.6529999999999943</c:v>
                </c:pt>
                <c:pt idx="144">
                  <c:v>5.7080000000000002</c:v>
                </c:pt>
                <c:pt idx="145">
                  <c:v>5.8579999999999943</c:v>
                </c:pt>
                <c:pt idx="146">
                  <c:v>5.7329999999999997</c:v>
                </c:pt>
                <c:pt idx="147">
                  <c:v>5.4809999999999999</c:v>
                </c:pt>
                <c:pt idx="148">
                  <c:v>5.758</c:v>
                </c:pt>
                <c:pt idx="149">
                  <c:v>5.6509999999999936</c:v>
                </c:pt>
                <c:pt idx="150">
                  <c:v>5.7469999999999999</c:v>
                </c:pt>
                <c:pt idx="151">
                  <c:v>5.8529999999999944</c:v>
                </c:pt>
                <c:pt idx="152">
                  <c:v>5.6249999999999929</c:v>
                </c:pt>
                <c:pt idx="153">
                  <c:v>5.5339999999999998</c:v>
                </c:pt>
                <c:pt idx="154">
                  <c:v>5.6390000000000002</c:v>
                </c:pt>
                <c:pt idx="155">
                  <c:v>5.6339999999999977</c:v>
                </c:pt>
                <c:pt idx="156">
                  <c:v>6.0229999999999944</c:v>
                </c:pt>
                <c:pt idx="157">
                  <c:v>6.0890000000000004</c:v>
                </c:pt>
                <c:pt idx="158">
                  <c:v>6.141</c:v>
                </c:pt>
                <c:pt idx="159">
                  <c:v>6.2709999999999999</c:v>
                </c:pt>
                <c:pt idx="160">
                  <c:v>6.226</c:v>
                </c:pt>
                <c:pt idx="161">
                  <c:v>6.484</c:v>
                </c:pt>
                <c:pt idx="162">
                  <c:v>6.5830000000000002</c:v>
                </c:pt>
                <c:pt idx="163">
                  <c:v>7.0419999999999998</c:v>
                </c:pt>
                <c:pt idx="164">
                  <c:v>7.1419999999999986</c:v>
                </c:pt>
                <c:pt idx="165">
                  <c:v>7.6939999999999946</c:v>
                </c:pt>
                <c:pt idx="166">
                  <c:v>8.0030000000000001</c:v>
                </c:pt>
                <c:pt idx="167">
                  <c:v>8.2580000000000009</c:v>
                </c:pt>
                <c:pt idx="168">
                  <c:v>8.1820000000000004</c:v>
                </c:pt>
                <c:pt idx="169">
                  <c:v>8.2150000000000016</c:v>
                </c:pt>
                <c:pt idx="170">
                  <c:v>8.3040000000000003</c:v>
                </c:pt>
                <c:pt idx="171">
                  <c:v>8.5990000000000002</c:v>
                </c:pt>
                <c:pt idx="172">
                  <c:v>8.3990000000000027</c:v>
                </c:pt>
                <c:pt idx="173">
                  <c:v>8.3930000000000007</c:v>
                </c:pt>
                <c:pt idx="174">
                  <c:v>8.39</c:v>
                </c:pt>
                <c:pt idx="175">
                  <c:v>8.3040000000000003</c:v>
                </c:pt>
                <c:pt idx="176">
                  <c:v>8.2510000000000012</c:v>
                </c:pt>
                <c:pt idx="177">
                  <c:v>8.3070000000000004</c:v>
                </c:pt>
                <c:pt idx="178">
                  <c:v>8.52</c:v>
                </c:pt>
                <c:pt idx="179">
                  <c:v>8.64</c:v>
                </c:pt>
                <c:pt idx="180">
                  <c:v>8.52</c:v>
                </c:pt>
                <c:pt idx="181">
                  <c:v>8.6180000000000003</c:v>
                </c:pt>
                <c:pt idx="182">
                  <c:v>8.588000000000001</c:v>
                </c:pt>
                <c:pt idx="183">
                  <c:v>8.8420000000000005</c:v>
                </c:pt>
                <c:pt idx="184">
                  <c:v>8.9570000000000007</c:v>
                </c:pt>
                <c:pt idx="185">
                  <c:v>9.266</c:v>
                </c:pt>
                <c:pt idx="186">
                  <c:v>9.011000000000001</c:v>
                </c:pt>
                <c:pt idx="187">
                  <c:v>8.8960000000000008</c:v>
                </c:pt>
                <c:pt idx="188">
                  <c:v>8.9210000000000012</c:v>
                </c:pt>
                <c:pt idx="189">
                  <c:v>8.7319999999999993</c:v>
                </c:pt>
                <c:pt idx="190">
                  <c:v>8.5760000000000005</c:v>
                </c:pt>
                <c:pt idx="191">
                  <c:v>8.3170000000000002</c:v>
                </c:pt>
                <c:pt idx="192">
                  <c:v>8.3670000000000027</c:v>
                </c:pt>
                <c:pt idx="193">
                  <c:v>8.1620000000000008</c:v>
                </c:pt>
                <c:pt idx="194">
                  <c:v>8.484</c:v>
                </c:pt>
                <c:pt idx="195">
                  <c:v>8.1650000000000027</c:v>
                </c:pt>
                <c:pt idx="196">
                  <c:v>8.2100000000000009</c:v>
                </c:pt>
                <c:pt idx="197">
                  <c:v>8.2800000000000011</c:v>
                </c:pt>
                <c:pt idx="198">
                  <c:v>8.14</c:v>
                </c:pt>
                <c:pt idx="199">
                  <c:v>7.9989999999999997</c:v>
                </c:pt>
                <c:pt idx="200">
                  <c:v>7.9429999999999996</c:v>
                </c:pt>
                <c:pt idx="201">
                  <c:v>8.06</c:v>
                </c:pt>
                <c:pt idx="202">
                  <c:v>7.9349999999999996</c:v>
                </c:pt>
                <c:pt idx="203">
                  <c:v>7.9489999999999998</c:v>
                </c:pt>
                <c:pt idx="204">
                  <c:v>7.7569999999999997</c:v>
                </c:pt>
                <c:pt idx="205">
                  <c:v>7.9539999999999997</c:v>
                </c:pt>
                <c:pt idx="206">
                  <c:v>7.7320000000000002</c:v>
                </c:pt>
                <c:pt idx="207">
                  <c:v>7.6689999999999943</c:v>
                </c:pt>
                <c:pt idx="208">
                  <c:v>7.6790000000000003</c:v>
                </c:pt>
                <c:pt idx="209">
                  <c:v>7.5359999999999996</c:v>
                </c:pt>
                <c:pt idx="210">
                  <c:v>7.4239999999999986</c:v>
                </c:pt>
                <c:pt idx="211">
                  <c:v>7.3689999999999944</c:v>
                </c:pt>
                <c:pt idx="212">
                  <c:v>7.593</c:v>
                </c:pt>
                <c:pt idx="213">
                  <c:v>7.4489999999999998</c:v>
                </c:pt>
                <c:pt idx="214">
                  <c:v>7.5350000000000001</c:v>
                </c:pt>
                <c:pt idx="215">
                  <c:v>7.2619999999999996</c:v>
                </c:pt>
                <c:pt idx="216">
                  <c:v>7.024999999999995</c:v>
                </c:pt>
                <c:pt idx="217">
                  <c:v>7.1429999999999936</c:v>
                </c:pt>
                <c:pt idx="218">
                  <c:v>7.0750000000000002</c:v>
                </c:pt>
                <c:pt idx="219">
                  <c:v>7.1129999999999951</c:v>
                </c:pt>
                <c:pt idx="220">
                  <c:v>7.0380000000000003</c:v>
                </c:pt>
                <c:pt idx="221">
                  <c:v>7.0169999999999986</c:v>
                </c:pt>
                <c:pt idx="222">
                  <c:v>7.1760000000000002</c:v>
                </c:pt>
                <c:pt idx="223">
                  <c:v>7.127999999999993</c:v>
                </c:pt>
                <c:pt idx="224">
                  <c:v>6.8959999999999946</c:v>
                </c:pt>
                <c:pt idx="225">
                  <c:v>6.7350000000000003</c:v>
                </c:pt>
                <c:pt idx="226">
                  <c:v>6.8199999999999976</c:v>
                </c:pt>
                <c:pt idx="227">
                  <c:v>6.76</c:v>
                </c:pt>
                <c:pt idx="228">
                  <c:v>7.0430000000000001</c:v>
                </c:pt>
                <c:pt idx="229">
                  <c:v>6.8369999999999997</c:v>
                </c:pt>
                <c:pt idx="230">
                  <c:v>6.7380000000000004</c:v>
                </c:pt>
                <c:pt idx="231">
                  <c:v>6.8289999999999944</c:v>
                </c:pt>
                <c:pt idx="232">
                  <c:v>6.8629999999999951</c:v>
                </c:pt>
                <c:pt idx="233">
                  <c:v>6.9969999999999999</c:v>
                </c:pt>
                <c:pt idx="234">
                  <c:v>7.1369999999999996</c:v>
                </c:pt>
                <c:pt idx="235">
                  <c:v>7.133</c:v>
                </c:pt>
                <c:pt idx="236">
                  <c:v>7.2460000000000004</c:v>
                </c:pt>
                <c:pt idx="237">
                  <c:v>7.2910000000000004</c:v>
                </c:pt>
                <c:pt idx="238">
                  <c:v>7.181</c:v>
                </c:pt>
                <c:pt idx="239">
                  <c:v>7.654999999999994</c:v>
                </c:pt>
                <c:pt idx="240">
                  <c:v>7.5759999999999996</c:v>
                </c:pt>
                <c:pt idx="241">
                  <c:v>7.3810000000000002</c:v>
                </c:pt>
                <c:pt idx="242">
                  <c:v>7.8149999999999951</c:v>
                </c:pt>
              </c:numCache>
            </c:numRef>
          </c:val>
          <c:smooth val="0"/>
          <c:extLst>
            <c:ext xmlns:c16="http://schemas.microsoft.com/office/drawing/2014/chart" uri="{C3380CC4-5D6E-409C-BE32-E72D297353CC}">
              <c16:uniqueId val="{00000001-8F3C-9347-8C32-CFABE6240B1E}"/>
            </c:ext>
          </c:extLst>
        </c:ser>
        <c:dLbls>
          <c:showLegendKey val="0"/>
          <c:showVal val="0"/>
          <c:showCatName val="0"/>
          <c:showSerName val="0"/>
          <c:showPercent val="0"/>
          <c:showBubbleSize val="0"/>
        </c:dLbls>
        <c:marker val="1"/>
        <c:smooth val="0"/>
        <c:axId val="291819704"/>
        <c:axId val="266766216"/>
      </c:lineChart>
      <c:dateAx>
        <c:axId val="291819704"/>
        <c:scaling>
          <c:orientation val="minMax"/>
        </c:scaling>
        <c:delete val="0"/>
        <c:axPos val="b"/>
        <c:numFmt formatCode="yyyy"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66766216"/>
        <c:crosses val="autoZero"/>
        <c:auto val="1"/>
        <c:lblOffset val="100"/>
        <c:baseTimeUnit val="months"/>
        <c:majorUnit val="2"/>
        <c:majorTimeUnit val="years"/>
        <c:minorUnit val="1"/>
        <c:minorTimeUnit val="years"/>
      </c:dateAx>
      <c:valAx>
        <c:axId val="266766216"/>
        <c:scaling>
          <c:orientation val="minMax"/>
          <c:max val="11"/>
          <c:min val="5"/>
        </c:scaling>
        <c:delete val="0"/>
        <c:axPos val="l"/>
        <c:title>
          <c:tx>
            <c:rich>
              <a:bodyPr/>
              <a:lstStyle/>
              <a:p>
                <a:pPr>
                  <a:defRPr sz="1000" b="1" i="0" u="none" strike="noStrike" baseline="0">
                    <a:solidFill>
                      <a:srgbClr val="000000"/>
                    </a:solidFill>
                    <a:latin typeface="Arial"/>
                    <a:ea typeface="Arial"/>
                    <a:cs typeface="Arial"/>
                  </a:defRPr>
                </a:pPr>
                <a:r>
                  <a:rPr lang="en-US"/>
                  <a:t>Millions</a:t>
                </a:r>
              </a:p>
            </c:rich>
          </c:tx>
          <c:layout>
            <c:manualLayout>
              <c:xMode val="edge"/>
              <c:yMode val="edge"/>
              <c:x val="1.1326878740137601E-2"/>
              <c:y val="0.37919525219440198"/>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91819704"/>
        <c:crosses val="autoZero"/>
        <c:crossBetween val="between"/>
        <c:majorUnit val="1"/>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86754915609399"/>
          <c:y val="9.1228382772693295E-2"/>
          <c:w val="0.81068089268698995"/>
          <c:h val="0.66666895103122004"/>
        </c:manualLayout>
      </c:layout>
      <c:lineChart>
        <c:grouping val="standard"/>
        <c:varyColors val="0"/>
        <c:ser>
          <c:idx val="0"/>
          <c:order val="0"/>
          <c:spPr>
            <a:ln w="12700">
              <a:solidFill>
                <a:srgbClr val="000080"/>
              </a:solidFill>
              <a:prstDash val="solid"/>
            </a:ln>
          </c:spPr>
          <c:marker>
            <c:symbol val="none"/>
          </c:marker>
          <c:cat>
            <c:numRef>
              <c:f>Air_Traffic_Excel_passenger!$A$5:$A$101</c:f>
              <c:numCache>
                <c:formatCode>mmm\-yy</c:formatCode>
                <c:ptCount val="97"/>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numCache>
            </c:numRef>
          </c:cat>
          <c:val>
            <c:numRef>
              <c:f>Air_Traffic_Excel_passenger!$B$5:$B$101</c:f>
              <c:numCache>
                <c:formatCode>#,##0</c:formatCode>
                <c:ptCount val="97"/>
                <c:pt idx="0">
                  <c:v>41545</c:v>
                </c:pt>
                <c:pt idx="1">
                  <c:v>43720</c:v>
                </c:pt>
                <c:pt idx="2">
                  <c:v>52983</c:v>
                </c:pt>
                <c:pt idx="3">
                  <c:v>50349</c:v>
                </c:pt>
                <c:pt idx="4">
                  <c:v>52314</c:v>
                </c:pt>
                <c:pt idx="5">
                  <c:v>54679</c:v>
                </c:pt>
                <c:pt idx="6">
                  <c:v>55574</c:v>
                </c:pt>
                <c:pt idx="7">
                  <c:v>54479</c:v>
                </c:pt>
                <c:pt idx="8">
                  <c:v>46368</c:v>
                </c:pt>
                <c:pt idx="9">
                  <c:v>50925</c:v>
                </c:pt>
                <c:pt idx="10">
                  <c:v>49631</c:v>
                </c:pt>
                <c:pt idx="11">
                  <c:v>47056</c:v>
                </c:pt>
                <c:pt idx="12">
                  <c:v>44081</c:v>
                </c:pt>
                <c:pt idx="13">
                  <c:v>43155</c:v>
                </c:pt>
                <c:pt idx="14">
                  <c:v>53022</c:v>
                </c:pt>
                <c:pt idx="15">
                  <c:v>50706</c:v>
                </c:pt>
                <c:pt idx="16">
                  <c:v>51056</c:v>
                </c:pt>
                <c:pt idx="17">
                  <c:v>53389</c:v>
                </c:pt>
                <c:pt idx="18">
                  <c:v>55701</c:v>
                </c:pt>
                <c:pt idx="19">
                  <c:v>56279</c:v>
                </c:pt>
                <c:pt idx="20">
                  <c:v>30503</c:v>
                </c:pt>
                <c:pt idx="21">
                  <c:v>40245</c:v>
                </c:pt>
                <c:pt idx="22">
                  <c:v>40651</c:v>
                </c:pt>
                <c:pt idx="23">
                  <c:v>40865</c:v>
                </c:pt>
                <c:pt idx="24">
                  <c:v>38498</c:v>
                </c:pt>
                <c:pt idx="25">
                  <c:v>38561</c:v>
                </c:pt>
                <c:pt idx="26">
                  <c:v>48396</c:v>
                </c:pt>
                <c:pt idx="27">
                  <c:v>45355</c:v>
                </c:pt>
                <c:pt idx="28">
                  <c:v>47045</c:v>
                </c:pt>
                <c:pt idx="29">
                  <c:v>49093</c:v>
                </c:pt>
                <c:pt idx="30">
                  <c:v>51071</c:v>
                </c:pt>
                <c:pt idx="31">
                  <c:v>51146</c:v>
                </c:pt>
                <c:pt idx="32">
                  <c:v>40148</c:v>
                </c:pt>
                <c:pt idx="33">
                  <c:v>48059</c:v>
                </c:pt>
                <c:pt idx="34">
                  <c:v>44855</c:v>
                </c:pt>
                <c:pt idx="35">
                  <c:v>49688</c:v>
                </c:pt>
                <c:pt idx="36">
                  <c:v>43037</c:v>
                </c:pt>
                <c:pt idx="37">
                  <c:v>41173</c:v>
                </c:pt>
                <c:pt idx="38">
                  <c:v>49998</c:v>
                </c:pt>
                <c:pt idx="39">
                  <c:v>47038</c:v>
                </c:pt>
                <c:pt idx="40">
                  <c:v>49157</c:v>
                </c:pt>
                <c:pt idx="41">
                  <c:v>52213</c:v>
                </c:pt>
                <c:pt idx="42">
                  <c:v>55815</c:v>
                </c:pt>
                <c:pt idx="43">
                  <c:v>53926</c:v>
                </c:pt>
                <c:pt idx="44">
                  <c:v>44218</c:v>
                </c:pt>
                <c:pt idx="45">
                  <c:v>49949</c:v>
                </c:pt>
                <c:pt idx="46">
                  <c:v>47065</c:v>
                </c:pt>
                <c:pt idx="47">
                  <c:v>49762</c:v>
                </c:pt>
                <c:pt idx="48">
                  <c:v>43820</c:v>
                </c:pt>
                <c:pt idx="49">
                  <c:v>45312</c:v>
                </c:pt>
                <c:pt idx="50">
                  <c:v>54153</c:v>
                </c:pt>
                <c:pt idx="51">
                  <c:v>53258</c:v>
                </c:pt>
                <c:pt idx="52">
                  <c:v>53036</c:v>
                </c:pt>
                <c:pt idx="53">
                  <c:v>56963</c:v>
                </c:pt>
                <c:pt idx="54">
                  <c:v>59620</c:v>
                </c:pt>
                <c:pt idx="55">
                  <c:v>57386</c:v>
                </c:pt>
                <c:pt idx="56">
                  <c:v>47676</c:v>
                </c:pt>
                <c:pt idx="57">
                  <c:v>54172</c:v>
                </c:pt>
                <c:pt idx="58">
                  <c:v>51787</c:v>
                </c:pt>
                <c:pt idx="59">
                  <c:v>52645</c:v>
                </c:pt>
                <c:pt idx="60">
                  <c:v>47983</c:v>
                </c:pt>
                <c:pt idx="61">
                  <c:v>47080</c:v>
                </c:pt>
                <c:pt idx="62">
                  <c:v>58844</c:v>
                </c:pt>
                <c:pt idx="63">
                  <c:v>54914</c:v>
                </c:pt>
                <c:pt idx="64">
                  <c:v>57329</c:v>
                </c:pt>
                <c:pt idx="65">
                  <c:v>59728</c:v>
                </c:pt>
                <c:pt idx="66">
                  <c:v>62402</c:v>
                </c:pt>
                <c:pt idx="67">
                  <c:v>59116</c:v>
                </c:pt>
                <c:pt idx="68">
                  <c:v>50604</c:v>
                </c:pt>
                <c:pt idx="69">
                  <c:v>53742</c:v>
                </c:pt>
                <c:pt idx="70">
                  <c:v>52772</c:v>
                </c:pt>
                <c:pt idx="71">
                  <c:v>52806</c:v>
                </c:pt>
                <c:pt idx="72">
                  <c:v>48891</c:v>
                </c:pt>
                <c:pt idx="73">
                  <c:v>47353</c:v>
                </c:pt>
                <c:pt idx="74">
                  <c:v>58291</c:v>
                </c:pt>
                <c:pt idx="75">
                  <c:v>55833</c:v>
                </c:pt>
                <c:pt idx="76">
                  <c:v>57150</c:v>
                </c:pt>
                <c:pt idx="77">
                  <c:v>59301</c:v>
                </c:pt>
                <c:pt idx="78">
                  <c:v>60844</c:v>
                </c:pt>
                <c:pt idx="79">
                  <c:v>58308</c:v>
                </c:pt>
                <c:pt idx="80">
                  <c:v>49953</c:v>
                </c:pt>
                <c:pt idx="81">
                  <c:v>55091</c:v>
                </c:pt>
                <c:pt idx="82">
                  <c:v>53856</c:v>
                </c:pt>
                <c:pt idx="83">
                  <c:v>53543</c:v>
                </c:pt>
                <c:pt idx="84">
                  <c:v>50026</c:v>
                </c:pt>
                <c:pt idx="85">
                  <c:v>47770</c:v>
                </c:pt>
                <c:pt idx="86">
                  <c:v>59249</c:v>
                </c:pt>
                <c:pt idx="87">
                  <c:v>57399</c:v>
                </c:pt>
                <c:pt idx="88">
                  <c:v>59285</c:v>
                </c:pt>
                <c:pt idx="89">
                  <c:v>61482</c:v>
                </c:pt>
                <c:pt idx="90">
                  <c:v>63445</c:v>
                </c:pt>
                <c:pt idx="91">
                  <c:v>62643</c:v>
                </c:pt>
                <c:pt idx="92">
                  <c:v>52296</c:v>
                </c:pt>
                <c:pt idx="93">
                  <c:v>57199</c:v>
                </c:pt>
                <c:pt idx="94">
                  <c:v>55038</c:v>
                </c:pt>
                <c:pt idx="95">
                  <c:v>53281</c:v>
                </c:pt>
                <c:pt idx="96">
                  <c:v>50233</c:v>
                </c:pt>
              </c:numCache>
            </c:numRef>
          </c:val>
          <c:smooth val="0"/>
          <c:extLst>
            <c:ext xmlns:c16="http://schemas.microsoft.com/office/drawing/2014/chart" uri="{C3380CC4-5D6E-409C-BE32-E72D297353CC}">
              <c16:uniqueId val="{00000000-4E69-EE45-88A6-DB892DAB7261}"/>
            </c:ext>
          </c:extLst>
        </c:ser>
        <c:dLbls>
          <c:showLegendKey val="0"/>
          <c:showVal val="0"/>
          <c:showCatName val="0"/>
          <c:showSerName val="0"/>
          <c:showPercent val="0"/>
          <c:showBubbleSize val="0"/>
        </c:dLbls>
        <c:smooth val="0"/>
        <c:axId val="308486952"/>
        <c:axId val="324825992"/>
      </c:lineChart>
      <c:dateAx>
        <c:axId val="308486952"/>
        <c:scaling>
          <c:orientation val="minMax"/>
        </c:scaling>
        <c:delete val="0"/>
        <c:axPos val="b"/>
        <c:numFmt formatCode="mmm\-yy" sourceLinked="0"/>
        <c:majorTickMark val="out"/>
        <c:minorTickMark val="none"/>
        <c:tickLblPos val="nextTo"/>
        <c:spPr>
          <a:ln w="3175">
            <a:solidFill>
              <a:srgbClr val="000000"/>
            </a:solidFill>
            <a:prstDash val="solid"/>
          </a:ln>
        </c:spPr>
        <c:txPr>
          <a:bodyPr rot="-5400000" vert="horz"/>
          <a:lstStyle/>
          <a:p>
            <a:pPr>
              <a:defRPr sz="1000" b="0" i="0" u="none" strike="noStrike" baseline="0">
                <a:solidFill>
                  <a:srgbClr val="000000"/>
                </a:solidFill>
                <a:latin typeface="Arial"/>
                <a:ea typeface="Arial"/>
                <a:cs typeface="Arial"/>
              </a:defRPr>
            </a:pPr>
            <a:endParaRPr lang="en-US"/>
          </a:p>
        </c:txPr>
        <c:crossAx val="324825992"/>
        <c:crosses val="autoZero"/>
        <c:auto val="1"/>
        <c:lblOffset val="100"/>
        <c:baseTimeUnit val="months"/>
        <c:majorUnit val="6"/>
        <c:majorTimeUnit val="months"/>
        <c:minorUnit val="3"/>
        <c:minorTimeUnit val="months"/>
      </c:dateAx>
      <c:valAx>
        <c:axId val="324825992"/>
        <c:scaling>
          <c:orientation val="minMax"/>
          <c:min val="30000"/>
        </c:scaling>
        <c:delete val="0"/>
        <c:axPos val="l"/>
        <c:title>
          <c:tx>
            <c:rich>
              <a:bodyPr/>
              <a:lstStyle/>
              <a:p>
                <a:pPr>
                  <a:defRPr sz="1100" b="0" i="0" u="none" strike="noStrike" baseline="0">
                    <a:solidFill>
                      <a:srgbClr val="000000"/>
                    </a:solidFill>
                    <a:latin typeface="Arial"/>
                    <a:ea typeface="Arial"/>
                    <a:cs typeface="Arial"/>
                  </a:defRPr>
                </a:pPr>
                <a:r>
                  <a:rPr lang="en-US"/>
                  <a:t>Thousands</a:t>
                </a:r>
              </a:p>
            </c:rich>
          </c:tx>
          <c:layout>
            <c:manualLayout>
              <c:xMode val="edge"/>
              <c:yMode val="edge"/>
              <c:x val="2.5890008548885901E-2"/>
              <c:y val="0.29122906808205901"/>
            </c:manualLayout>
          </c:layout>
          <c:overlay val="0"/>
          <c:spPr>
            <a:noFill/>
            <a:ln w="25400">
              <a:noFill/>
            </a:ln>
          </c:spPr>
        </c:title>
        <c:numFmt formatCode="#,##0"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0848695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333711979880701E-2"/>
          <c:y val="1.9717596344240799E-2"/>
          <c:w val="0.90788013318534999"/>
          <c:h val="0.84339314845024405"/>
        </c:manualLayout>
      </c:layout>
      <c:lineChart>
        <c:grouping val="standard"/>
        <c:varyColors val="0"/>
        <c:ser>
          <c:idx val="0"/>
          <c:order val="0"/>
          <c:spPr>
            <a:ln w="12700">
              <a:solidFill>
                <a:srgbClr val="000080"/>
              </a:solidFill>
              <a:prstDash val="solid"/>
            </a:ln>
          </c:spPr>
          <c:marker>
            <c:symbol val="diamond"/>
            <c:size val="5"/>
            <c:spPr>
              <a:solidFill>
                <a:srgbClr val="000080"/>
              </a:solidFill>
              <a:ln>
                <a:solidFill>
                  <a:srgbClr val="000080"/>
                </a:solidFill>
                <a:prstDash val="solid"/>
              </a:ln>
            </c:spPr>
          </c:marker>
          <c:cat>
            <c:multiLvlStrRef>
              <c:f>'Table Q1'!$A$20:$B$36</c:f>
              <c:multiLvlStrCache>
                <c:ptCount val="17"/>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lvl>
                <c:lvl>
                  <c:pt idx="0">
                    <c:v>2004:</c:v>
                  </c:pt>
                  <c:pt idx="4">
                    <c:v>2005:</c:v>
                  </c:pt>
                  <c:pt idx="8">
                    <c:v>2006:</c:v>
                  </c:pt>
                  <c:pt idx="12">
                    <c:v>2007:</c:v>
                  </c:pt>
                  <c:pt idx="16">
                    <c:v>2008:</c:v>
                  </c:pt>
                </c:lvl>
              </c:multiLvlStrCache>
            </c:multiLvlStrRef>
          </c:cat>
          <c:val>
            <c:numRef>
              <c:f>'Table Q1'!$C$20:$C$36</c:f>
              <c:numCache>
                <c:formatCode>#,###\ </c:formatCode>
                <c:ptCount val="17"/>
                <c:pt idx="0">
                  <c:v>314.16399999999999</c:v>
                </c:pt>
                <c:pt idx="1">
                  <c:v>328.87700000000001</c:v>
                </c:pt>
                <c:pt idx="2">
                  <c:v>291.89299999999957</c:v>
                </c:pt>
                <c:pt idx="3">
                  <c:v>268.12</c:v>
                </c:pt>
                <c:pt idx="4">
                  <c:v>327.60300000000001</c:v>
                </c:pt>
                <c:pt idx="5">
                  <c:v>351.23099999999948</c:v>
                </c:pt>
                <c:pt idx="6">
                  <c:v>326.47899999999942</c:v>
                </c:pt>
                <c:pt idx="7">
                  <c:v>277.19799999999981</c:v>
                </c:pt>
                <c:pt idx="8">
                  <c:v>284.745</c:v>
                </c:pt>
                <c:pt idx="9">
                  <c:v>300.21899999999948</c:v>
                </c:pt>
                <c:pt idx="10">
                  <c:v>250.06800000000001</c:v>
                </c:pt>
                <c:pt idx="11">
                  <c:v>215.50700000000001</c:v>
                </c:pt>
                <c:pt idx="12">
                  <c:v>213.15600000000001</c:v>
                </c:pt>
                <c:pt idx="13">
                  <c:v>235.06800000000001</c:v>
                </c:pt>
                <c:pt idx="14">
                  <c:v>181.22499999999999</c:v>
                </c:pt>
                <c:pt idx="15">
                  <c:v>146.27399999999989</c:v>
                </c:pt>
                <c:pt idx="16">
                  <c:v>142.41999999999999</c:v>
                </c:pt>
              </c:numCache>
            </c:numRef>
          </c:val>
          <c:smooth val="0"/>
          <c:extLst>
            <c:ext xmlns:c16="http://schemas.microsoft.com/office/drawing/2014/chart" uri="{C3380CC4-5D6E-409C-BE32-E72D297353CC}">
              <c16:uniqueId val="{00000000-00D0-7E46-BEFA-8D0EB5C2E977}"/>
            </c:ext>
          </c:extLst>
        </c:ser>
        <c:dLbls>
          <c:showLegendKey val="0"/>
          <c:showVal val="0"/>
          <c:showCatName val="0"/>
          <c:showSerName val="0"/>
          <c:showPercent val="0"/>
          <c:showBubbleSize val="0"/>
        </c:dLbls>
        <c:marker val="1"/>
        <c:smooth val="0"/>
        <c:axId val="377192392"/>
        <c:axId val="324694776"/>
      </c:lineChart>
      <c:catAx>
        <c:axId val="377192392"/>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en-US"/>
          </a:p>
        </c:txPr>
        <c:crossAx val="324694776"/>
        <c:crosses val="autoZero"/>
        <c:auto val="1"/>
        <c:lblAlgn val="ctr"/>
        <c:lblOffset val="100"/>
        <c:tickLblSkip val="1"/>
        <c:tickMarkSkip val="1"/>
        <c:noMultiLvlLbl val="0"/>
      </c:catAx>
      <c:valAx>
        <c:axId val="324694776"/>
        <c:scaling>
          <c:orientation val="minMax"/>
        </c:scaling>
        <c:delete val="0"/>
        <c:axPos val="l"/>
        <c:title>
          <c:tx>
            <c:rich>
              <a:bodyPr/>
              <a:lstStyle/>
              <a:p>
                <a:pPr>
                  <a:defRPr sz="1100" b="0" i="0" u="none" strike="noStrike" baseline="0">
                    <a:solidFill>
                      <a:srgbClr val="000000"/>
                    </a:solidFill>
                    <a:latin typeface="Arial"/>
                    <a:ea typeface="Arial"/>
                    <a:cs typeface="Arial"/>
                  </a:defRPr>
                </a:pPr>
                <a:r>
                  <a:rPr lang="en-US"/>
                  <a:t>Thousand</a:t>
                </a:r>
              </a:p>
            </c:rich>
          </c:tx>
          <c:layout>
            <c:manualLayout>
              <c:xMode val="edge"/>
              <c:yMode val="edge"/>
              <c:x val="1.22086570477247E-2"/>
              <c:y val="0.39967373572593801"/>
            </c:manualLayout>
          </c:layout>
          <c:overlay val="0"/>
          <c:spPr>
            <a:noFill/>
            <a:ln w="25400">
              <a:noFill/>
            </a:ln>
          </c:spPr>
        </c:title>
        <c:numFmt formatCode="#,###\ "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377192392"/>
        <c:crosses val="autoZero"/>
        <c:crossBetween val="between"/>
      </c:valAx>
      <c:spPr>
        <a:noFill/>
        <a:ln w="3175">
          <a:solidFill>
            <a:srgbClr val="000000"/>
          </a:solidFill>
          <a:prstDash val="solid"/>
        </a:ln>
      </c:spPr>
    </c:plotArea>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6AC8B-E7EA-024B-B402-6EC5579E206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C38EB2E8-3B6A-FE48-89D0-C04A296C1E64}">
      <dgm:prSet phldrT="[Text]" custT="1"/>
      <dgm:spPr>
        <a:noFill/>
        <a:ln w="25400">
          <a:solidFill>
            <a:schemeClr val="tx2"/>
          </a:solidFill>
        </a:ln>
        <a:effectLst>
          <a:outerShdw blurRad="50800" dist="38100" dir="2700000" algn="tl" rotWithShape="0">
            <a:srgbClr val="000000">
              <a:alpha val="43000"/>
            </a:srgbClr>
          </a:outerShdw>
        </a:effectLst>
      </dgm:spPr>
      <dgm:t>
        <a:bodyPr/>
        <a:lstStyle/>
        <a:p>
          <a:r>
            <a:rPr lang="en-US" sz="2800" dirty="0">
              <a:solidFill>
                <a:schemeClr val="tx1">
                  <a:lumMod val="65000"/>
                  <a:lumOff val="35000"/>
                </a:schemeClr>
              </a:solidFill>
            </a:rPr>
            <a:t>Random Variables</a:t>
          </a:r>
        </a:p>
      </dgm:t>
    </dgm:pt>
    <dgm:pt modelId="{902DE180-9BF0-6145-B19D-8405B12B9424}" type="parTrans" cxnId="{02C13E3A-2229-2841-907A-28B6EF9EC88D}">
      <dgm:prSet/>
      <dgm:spPr/>
      <dgm:t>
        <a:bodyPr/>
        <a:lstStyle/>
        <a:p>
          <a:endParaRPr lang="en-US"/>
        </a:p>
      </dgm:t>
    </dgm:pt>
    <dgm:pt modelId="{777B7CE1-EA86-6C44-9893-747BAD3E9E89}" type="sibTrans" cxnId="{02C13E3A-2229-2841-907A-28B6EF9EC88D}">
      <dgm:prSet/>
      <dgm:spPr/>
      <dgm:t>
        <a:bodyPr/>
        <a:lstStyle/>
        <a:p>
          <a:endParaRPr lang="en-US"/>
        </a:p>
      </dgm:t>
    </dgm:pt>
    <dgm:pt modelId="{51E2EA4C-244A-6344-8AE5-31B4EF88AB34}">
      <dgm:prSet phldrT="[Text]" custT="1"/>
      <dgm:spPr>
        <a:noFill/>
        <a:ln w="25400">
          <a:solidFill>
            <a:schemeClr val="tx2"/>
          </a:solidFill>
        </a:ln>
      </dgm:spPr>
      <dgm:t>
        <a:bodyPr/>
        <a:lstStyle/>
        <a:p>
          <a:pPr algn="ctr"/>
          <a:r>
            <a:rPr lang="en-US" sz="2000" b="1" dirty="0">
              <a:solidFill>
                <a:srgbClr val="595959"/>
              </a:solidFill>
            </a:rPr>
            <a:t>Discrete</a:t>
          </a:r>
        </a:p>
        <a:p>
          <a:pPr algn="ctr"/>
          <a:r>
            <a:rPr lang="en-US" sz="1800" dirty="0" err="1">
              <a:solidFill>
                <a:srgbClr val="595959"/>
              </a:solidFill>
              <a:sym typeface="Wingdings"/>
            </a:rPr>
            <a:t>Probability</a:t>
          </a:r>
          <a:r>
            <a:rPr lang="en-US" sz="1800" dirty="0">
              <a:solidFill>
                <a:srgbClr val="595959"/>
              </a:solidFill>
              <a:sym typeface="Wingdings"/>
            </a:rPr>
            <a:t> Mass Function (</a:t>
          </a:r>
          <a:r>
            <a:rPr lang="en-US" sz="1800" dirty="0" err="1">
              <a:solidFill>
                <a:srgbClr val="595959"/>
              </a:solidFill>
              <a:sym typeface="Wingdings"/>
            </a:rPr>
            <a:t>pmf</a:t>
          </a:r>
          <a:r>
            <a:rPr lang="en-US" sz="1800" dirty="0">
              <a:solidFill>
                <a:srgbClr val="595959"/>
              </a:solidFill>
              <a:sym typeface="Wingdings"/>
            </a:rPr>
            <a:t>)</a:t>
          </a:r>
          <a:endParaRPr lang="en-US" sz="1800" dirty="0">
            <a:solidFill>
              <a:srgbClr val="595959"/>
            </a:solidFill>
          </a:endParaRPr>
        </a:p>
      </dgm:t>
    </dgm:pt>
    <dgm:pt modelId="{03FA1514-92B4-E948-BB5E-50E87B3A7BED}" type="parTrans" cxnId="{376E00F0-FE18-5C4A-AAC9-A2220AA55B7B}">
      <dgm:prSet/>
      <dgm:spPr/>
      <dgm:t>
        <a:bodyPr/>
        <a:lstStyle/>
        <a:p>
          <a:endParaRPr lang="en-US" sz="1100"/>
        </a:p>
      </dgm:t>
    </dgm:pt>
    <dgm:pt modelId="{0125B794-6C53-8C49-8015-15770B8B6F92}" type="sibTrans" cxnId="{376E00F0-FE18-5C4A-AAC9-A2220AA55B7B}">
      <dgm:prSet/>
      <dgm:spPr/>
      <dgm:t>
        <a:bodyPr/>
        <a:lstStyle/>
        <a:p>
          <a:endParaRPr lang="en-US"/>
        </a:p>
      </dgm:t>
    </dgm:pt>
    <dgm:pt modelId="{55B13789-390A-3545-A663-23E18518D1F3}">
      <dgm:prSet phldrT="[Text]"/>
      <dgm:spPr>
        <a:noFill/>
        <a:ln w="25400">
          <a:solidFill>
            <a:schemeClr val="tx2"/>
          </a:solidFill>
        </a:ln>
      </dgm:spPr>
      <dgm:t>
        <a:bodyPr/>
        <a:lstStyle/>
        <a:p>
          <a:r>
            <a:rPr lang="en-US" b="1" dirty="0">
              <a:solidFill>
                <a:srgbClr val="595959"/>
              </a:solidFill>
            </a:rPr>
            <a:t>Continuous</a:t>
          </a:r>
        </a:p>
        <a:p>
          <a:r>
            <a:rPr lang="en-US" dirty="0" err="1">
              <a:solidFill>
                <a:srgbClr val="595959"/>
              </a:solidFill>
              <a:sym typeface="Wingdings"/>
            </a:rPr>
            <a:t>Probability</a:t>
          </a:r>
          <a:r>
            <a:rPr lang="en-US" dirty="0">
              <a:solidFill>
                <a:srgbClr val="595959"/>
              </a:solidFill>
              <a:sym typeface="Wingdings"/>
            </a:rPr>
            <a:t> Density Function (</a:t>
          </a:r>
          <a:r>
            <a:rPr lang="en-US" dirty="0" err="1">
              <a:solidFill>
                <a:srgbClr val="595959"/>
              </a:solidFill>
              <a:sym typeface="Wingdings"/>
            </a:rPr>
            <a:t>pdf</a:t>
          </a:r>
          <a:r>
            <a:rPr lang="en-US" dirty="0">
              <a:solidFill>
                <a:srgbClr val="595959"/>
              </a:solidFill>
              <a:sym typeface="Wingdings"/>
            </a:rPr>
            <a:t>)</a:t>
          </a:r>
          <a:endParaRPr lang="en-US" dirty="0">
            <a:solidFill>
              <a:srgbClr val="595959"/>
            </a:solidFill>
          </a:endParaRPr>
        </a:p>
      </dgm:t>
    </dgm:pt>
    <dgm:pt modelId="{E9237257-AD85-FC40-AA78-414FA0FBC63A}" type="parTrans" cxnId="{30B78B6F-0160-C648-B54C-5DC213FA843E}">
      <dgm:prSet/>
      <dgm:spPr/>
      <dgm:t>
        <a:bodyPr/>
        <a:lstStyle/>
        <a:p>
          <a:endParaRPr lang="en-US"/>
        </a:p>
      </dgm:t>
    </dgm:pt>
    <dgm:pt modelId="{66C81996-7A2B-2647-B82E-5139836307C1}" type="sibTrans" cxnId="{30B78B6F-0160-C648-B54C-5DC213FA843E}">
      <dgm:prSet/>
      <dgm:spPr/>
      <dgm:t>
        <a:bodyPr/>
        <a:lstStyle/>
        <a:p>
          <a:endParaRPr lang="en-US"/>
        </a:p>
      </dgm:t>
    </dgm:pt>
    <dgm:pt modelId="{B89E6E56-AF84-494C-98BF-71C85688C67A}" type="pres">
      <dgm:prSet presAssocID="{DE46AC8B-E7EA-024B-B402-6EC5579E2062}" presName="hierChild1" presStyleCnt="0">
        <dgm:presLayoutVars>
          <dgm:orgChart val="1"/>
          <dgm:chPref val="1"/>
          <dgm:dir/>
          <dgm:animOne val="branch"/>
          <dgm:animLvl val="lvl"/>
          <dgm:resizeHandles/>
        </dgm:presLayoutVars>
      </dgm:prSet>
      <dgm:spPr/>
    </dgm:pt>
    <dgm:pt modelId="{20E575BE-3356-8043-BA3E-7FAA21E404CE}" type="pres">
      <dgm:prSet presAssocID="{C38EB2E8-3B6A-FE48-89D0-C04A296C1E64}" presName="hierRoot1" presStyleCnt="0">
        <dgm:presLayoutVars>
          <dgm:hierBranch val="init"/>
        </dgm:presLayoutVars>
      </dgm:prSet>
      <dgm:spPr/>
    </dgm:pt>
    <dgm:pt modelId="{05FB9288-D425-0D47-A07C-4DDCC90E02CC}" type="pres">
      <dgm:prSet presAssocID="{C38EB2E8-3B6A-FE48-89D0-C04A296C1E64}" presName="rootComposite1" presStyleCnt="0"/>
      <dgm:spPr/>
    </dgm:pt>
    <dgm:pt modelId="{69EE4DEE-DDF1-534F-96FD-F1DACCC8CCCC}" type="pres">
      <dgm:prSet presAssocID="{C38EB2E8-3B6A-FE48-89D0-C04A296C1E64}" presName="rootText1" presStyleLbl="node0" presStyleIdx="0" presStyleCnt="1" custScaleX="50091" custScaleY="24030">
        <dgm:presLayoutVars>
          <dgm:chPref val="3"/>
        </dgm:presLayoutVars>
      </dgm:prSet>
      <dgm:spPr/>
    </dgm:pt>
    <dgm:pt modelId="{10DCB953-5891-EB4B-9B2E-4842E9CCF53D}" type="pres">
      <dgm:prSet presAssocID="{C38EB2E8-3B6A-FE48-89D0-C04A296C1E64}" presName="rootConnector1" presStyleLbl="node1" presStyleIdx="0" presStyleCnt="0"/>
      <dgm:spPr/>
    </dgm:pt>
    <dgm:pt modelId="{D720CB1E-88AF-B640-9316-B10E5F1BF286}" type="pres">
      <dgm:prSet presAssocID="{C38EB2E8-3B6A-FE48-89D0-C04A296C1E64}" presName="hierChild2" presStyleCnt="0"/>
      <dgm:spPr/>
    </dgm:pt>
    <dgm:pt modelId="{D595F7E8-BCD6-A347-9F5D-166771D32B90}" type="pres">
      <dgm:prSet presAssocID="{03FA1514-92B4-E948-BB5E-50E87B3A7BED}" presName="Name37" presStyleLbl="parChTrans1D2" presStyleIdx="0" presStyleCnt="2"/>
      <dgm:spPr/>
    </dgm:pt>
    <dgm:pt modelId="{8CEF944B-FDED-4E44-9E4B-00837283B886}" type="pres">
      <dgm:prSet presAssocID="{51E2EA4C-244A-6344-8AE5-31B4EF88AB34}" presName="hierRoot2" presStyleCnt="0">
        <dgm:presLayoutVars>
          <dgm:hierBranch val="init"/>
        </dgm:presLayoutVars>
      </dgm:prSet>
      <dgm:spPr/>
    </dgm:pt>
    <dgm:pt modelId="{7FD7ABE2-D25E-C749-9291-41E638F294A7}" type="pres">
      <dgm:prSet presAssocID="{51E2EA4C-244A-6344-8AE5-31B4EF88AB34}" presName="rootComposite" presStyleCnt="0"/>
      <dgm:spPr/>
    </dgm:pt>
    <dgm:pt modelId="{DC4D1327-A393-294E-8835-DAB321386F9D}" type="pres">
      <dgm:prSet presAssocID="{51E2EA4C-244A-6344-8AE5-31B4EF88AB34}" presName="rootText" presStyleLbl="node2" presStyleIdx="0" presStyleCnt="2" custScaleX="32642" custScaleY="25217" custLinFactNeighborX="991" custLinFactNeighborY="53">
        <dgm:presLayoutVars>
          <dgm:chPref val="3"/>
        </dgm:presLayoutVars>
      </dgm:prSet>
      <dgm:spPr/>
    </dgm:pt>
    <dgm:pt modelId="{BE45EF6B-90DA-B64A-AD74-6EA999ACDB01}" type="pres">
      <dgm:prSet presAssocID="{51E2EA4C-244A-6344-8AE5-31B4EF88AB34}" presName="rootConnector" presStyleLbl="node2" presStyleIdx="0" presStyleCnt="2"/>
      <dgm:spPr/>
    </dgm:pt>
    <dgm:pt modelId="{6AE24489-13AE-D84F-BF03-0CEB5CEB1CEA}" type="pres">
      <dgm:prSet presAssocID="{51E2EA4C-244A-6344-8AE5-31B4EF88AB34}" presName="hierChild4" presStyleCnt="0"/>
      <dgm:spPr/>
    </dgm:pt>
    <dgm:pt modelId="{1D1068AD-B5A0-CE44-A5F8-7E42627F8FEA}" type="pres">
      <dgm:prSet presAssocID="{51E2EA4C-244A-6344-8AE5-31B4EF88AB34}" presName="hierChild5" presStyleCnt="0"/>
      <dgm:spPr/>
    </dgm:pt>
    <dgm:pt modelId="{8740BC34-F03C-3A42-9F2B-EA3FB110BF74}" type="pres">
      <dgm:prSet presAssocID="{E9237257-AD85-FC40-AA78-414FA0FBC63A}" presName="Name37" presStyleLbl="parChTrans1D2" presStyleIdx="1" presStyleCnt="2"/>
      <dgm:spPr/>
    </dgm:pt>
    <dgm:pt modelId="{030A5AD7-94D1-F34B-A7B4-995F372E104D}" type="pres">
      <dgm:prSet presAssocID="{55B13789-390A-3545-A663-23E18518D1F3}" presName="hierRoot2" presStyleCnt="0">
        <dgm:presLayoutVars>
          <dgm:hierBranch val="init"/>
        </dgm:presLayoutVars>
      </dgm:prSet>
      <dgm:spPr/>
    </dgm:pt>
    <dgm:pt modelId="{E1BD103F-29FF-C645-8CC1-8E09F07D60E2}" type="pres">
      <dgm:prSet presAssocID="{55B13789-390A-3545-A663-23E18518D1F3}" presName="rootComposite" presStyleCnt="0"/>
      <dgm:spPr/>
    </dgm:pt>
    <dgm:pt modelId="{2519DBAB-1DFC-8443-B1AE-5847CBDD97FC}" type="pres">
      <dgm:prSet presAssocID="{55B13789-390A-3545-A663-23E18518D1F3}" presName="rootText" presStyleLbl="node2" presStyleIdx="1" presStyleCnt="2" custScaleX="32642" custScaleY="25217">
        <dgm:presLayoutVars>
          <dgm:chPref val="3"/>
        </dgm:presLayoutVars>
      </dgm:prSet>
      <dgm:spPr/>
    </dgm:pt>
    <dgm:pt modelId="{3E16F2B6-5140-F042-A744-1930C12AE52F}" type="pres">
      <dgm:prSet presAssocID="{55B13789-390A-3545-A663-23E18518D1F3}" presName="rootConnector" presStyleLbl="node2" presStyleIdx="1" presStyleCnt="2"/>
      <dgm:spPr/>
    </dgm:pt>
    <dgm:pt modelId="{A55EF82B-0E44-C146-94A0-2BE30A76082B}" type="pres">
      <dgm:prSet presAssocID="{55B13789-390A-3545-A663-23E18518D1F3}" presName="hierChild4" presStyleCnt="0"/>
      <dgm:spPr/>
    </dgm:pt>
    <dgm:pt modelId="{7CC44FF9-4101-7F4D-9B12-71DEF3A934D0}" type="pres">
      <dgm:prSet presAssocID="{55B13789-390A-3545-A663-23E18518D1F3}" presName="hierChild5" presStyleCnt="0"/>
      <dgm:spPr/>
    </dgm:pt>
    <dgm:pt modelId="{7D148CC4-E0B9-934F-8C00-10B9215AECD3}" type="pres">
      <dgm:prSet presAssocID="{C38EB2E8-3B6A-FE48-89D0-C04A296C1E64}" presName="hierChild3" presStyleCnt="0"/>
      <dgm:spPr/>
    </dgm:pt>
  </dgm:ptLst>
  <dgm:cxnLst>
    <dgm:cxn modelId="{02C13E3A-2229-2841-907A-28B6EF9EC88D}" srcId="{DE46AC8B-E7EA-024B-B402-6EC5579E2062}" destId="{C38EB2E8-3B6A-FE48-89D0-C04A296C1E64}" srcOrd="0" destOrd="0" parTransId="{902DE180-9BF0-6145-B19D-8405B12B9424}" sibTransId="{777B7CE1-EA86-6C44-9893-747BAD3E9E89}"/>
    <dgm:cxn modelId="{F2BD8564-E9DD-AE40-A66F-D6D950156522}" type="presOf" srcId="{51E2EA4C-244A-6344-8AE5-31B4EF88AB34}" destId="{DC4D1327-A393-294E-8835-DAB321386F9D}" srcOrd="0" destOrd="0" presId="urn:microsoft.com/office/officeart/2005/8/layout/orgChart1"/>
    <dgm:cxn modelId="{30B78B6F-0160-C648-B54C-5DC213FA843E}" srcId="{C38EB2E8-3B6A-FE48-89D0-C04A296C1E64}" destId="{55B13789-390A-3545-A663-23E18518D1F3}" srcOrd="1" destOrd="0" parTransId="{E9237257-AD85-FC40-AA78-414FA0FBC63A}" sibTransId="{66C81996-7A2B-2647-B82E-5139836307C1}"/>
    <dgm:cxn modelId="{79B75F72-4F39-C64F-8C5C-393464214D6F}" type="presOf" srcId="{C38EB2E8-3B6A-FE48-89D0-C04A296C1E64}" destId="{10DCB953-5891-EB4B-9B2E-4842E9CCF53D}" srcOrd="1" destOrd="0" presId="urn:microsoft.com/office/officeart/2005/8/layout/orgChart1"/>
    <dgm:cxn modelId="{4F26B985-3FCE-FB44-BAFD-5B5152EFD1EF}" type="presOf" srcId="{51E2EA4C-244A-6344-8AE5-31B4EF88AB34}" destId="{BE45EF6B-90DA-B64A-AD74-6EA999ACDB01}" srcOrd="1" destOrd="0" presId="urn:microsoft.com/office/officeart/2005/8/layout/orgChart1"/>
    <dgm:cxn modelId="{995F6998-37D4-4E43-9811-89BA817956A1}" type="presOf" srcId="{55B13789-390A-3545-A663-23E18518D1F3}" destId="{3E16F2B6-5140-F042-A744-1930C12AE52F}" srcOrd="1" destOrd="0" presId="urn:microsoft.com/office/officeart/2005/8/layout/orgChart1"/>
    <dgm:cxn modelId="{5687FEA3-0E9B-2F4B-876F-C436685AC2BD}" type="presOf" srcId="{DE46AC8B-E7EA-024B-B402-6EC5579E2062}" destId="{B89E6E56-AF84-494C-98BF-71C85688C67A}" srcOrd="0" destOrd="0" presId="urn:microsoft.com/office/officeart/2005/8/layout/orgChart1"/>
    <dgm:cxn modelId="{27774BD4-D07E-5A4E-8AD7-96683C264003}" type="presOf" srcId="{C38EB2E8-3B6A-FE48-89D0-C04A296C1E64}" destId="{69EE4DEE-DDF1-534F-96FD-F1DACCC8CCCC}" srcOrd="0" destOrd="0" presId="urn:microsoft.com/office/officeart/2005/8/layout/orgChart1"/>
    <dgm:cxn modelId="{5D47DADE-C6A5-7B40-BBC0-F96D1F4D1829}" type="presOf" srcId="{E9237257-AD85-FC40-AA78-414FA0FBC63A}" destId="{8740BC34-F03C-3A42-9F2B-EA3FB110BF74}" srcOrd="0" destOrd="0" presId="urn:microsoft.com/office/officeart/2005/8/layout/orgChart1"/>
    <dgm:cxn modelId="{20FEF5DE-AD7B-8F41-8507-29E90592373E}" type="presOf" srcId="{55B13789-390A-3545-A663-23E18518D1F3}" destId="{2519DBAB-1DFC-8443-B1AE-5847CBDD97FC}" srcOrd="0" destOrd="0" presId="urn:microsoft.com/office/officeart/2005/8/layout/orgChart1"/>
    <dgm:cxn modelId="{275CB8E3-1877-6549-A80B-EF531CAA63BF}" type="presOf" srcId="{03FA1514-92B4-E948-BB5E-50E87B3A7BED}" destId="{D595F7E8-BCD6-A347-9F5D-166771D32B90}" srcOrd="0" destOrd="0" presId="urn:microsoft.com/office/officeart/2005/8/layout/orgChart1"/>
    <dgm:cxn modelId="{376E00F0-FE18-5C4A-AAC9-A2220AA55B7B}" srcId="{C38EB2E8-3B6A-FE48-89D0-C04A296C1E64}" destId="{51E2EA4C-244A-6344-8AE5-31B4EF88AB34}" srcOrd="0" destOrd="0" parTransId="{03FA1514-92B4-E948-BB5E-50E87B3A7BED}" sibTransId="{0125B794-6C53-8C49-8015-15770B8B6F92}"/>
    <dgm:cxn modelId="{25A9753A-7567-B14E-8043-58816749A9AC}" type="presParOf" srcId="{B89E6E56-AF84-494C-98BF-71C85688C67A}" destId="{20E575BE-3356-8043-BA3E-7FAA21E404CE}" srcOrd="0" destOrd="0" presId="urn:microsoft.com/office/officeart/2005/8/layout/orgChart1"/>
    <dgm:cxn modelId="{3C96CF30-EB18-6841-A34A-850023919F41}" type="presParOf" srcId="{20E575BE-3356-8043-BA3E-7FAA21E404CE}" destId="{05FB9288-D425-0D47-A07C-4DDCC90E02CC}" srcOrd="0" destOrd="0" presId="urn:microsoft.com/office/officeart/2005/8/layout/orgChart1"/>
    <dgm:cxn modelId="{E497BD13-830B-9A4F-87F6-6F047F017023}" type="presParOf" srcId="{05FB9288-D425-0D47-A07C-4DDCC90E02CC}" destId="{69EE4DEE-DDF1-534F-96FD-F1DACCC8CCCC}" srcOrd="0" destOrd="0" presId="urn:microsoft.com/office/officeart/2005/8/layout/orgChart1"/>
    <dgm:cxn modelId="{5F875364-8E59-5747-BC45-83DD1E1A5059}" type="presParOf" srcId="{05FB9288-D425-0D47-A07C-4DDCC90E02CC}" destId="{10DCB953-5891-EB4B-9B2E-4842E9CCF53D}" srcOrd="1" destOrd="0" presId="urn:microsoft.com/office/officeart/2005/8/layout/orgChart1"/>
    <dgm:cxn modelId="{556D88E1-58AB-9748-A6D9-24938E6A6FE7}" type="presParOf" srcId="{20E575BE-3356-8043-BA3E-7FAA21E404CE}" destId="{D720CB1E-88AF-B640-9316-B10E5F1BF286}" srcOrd="1" destOrd="0" presId="urn:microsoft.com/office/officeart/2005/8/layout/orgChart1"/>
    <dgm:cxn modelId="{923B5AF0-8064-744C-B1DC-5D6A55C9D89F}" type="presParOf" srcId="{D720CB1E-88AF-B640-9316-B10E5F1BF286}" destId="{D595F7E8-BCD6-A347-9F5D-166771D32B90}" srcOrd="0" destOrd="0" presId="urn:microsoft.com/office/officeart/2005/8/layout/orgChart1"/>
    <dgm:cxn modelId="{2406DA66-6BF9-DF4E-A21E-0FAFC6546D02}" type="presParOf" srcId="{D720CB1E-88AF-B640-9316-B10E5F1BF286}" destId="{8CEF944B-FDED-4E44-9E4B-00837283B886}" srcOrd="1" destOrd="0" presId="urn:microsoft.com/office/officeart/2005/8/layout/orgChart1"/>
    <dgm:cxn modelId="{83982E53-0C1E-2842-9488-F4D891003EA7}" type="presParOf" srcId="{8CEF944B-FDED-4E44-9E4B-00837283B886}" destId="{7FD7ABE2-D25E-C749-9291-41E638F294A7}" srcOrd="0" destOrd="0" presId="urn:microsoft.com/office/officeart/2005/8/layout/orgChart1"/>
    <dgm:cxn modelId="{0A845A34-B7AA-8648-AD45-9BE7014D13B8}" type="presParOf" srcId="{7FD7ABE2-D25E-C749-9291-41E638F294A7}" destId="{DC4D1327-A393-294E-8835-DAB321386F9D}" srcOrd="0" destOrd="0" presId="urn:microsoft.com/office/officeart/2005/8/layout/orgChart1"/>
    <dgm:cxn modelId="{6546D420-8947-FB4D-8830-C26A64DCC429}" type="presParOf" srcId="{7FD7ABE2-D25E-C749-9291-41E638F294A7}" destId="{BE45EF6B-90DA-B64A-AD74-6EA999ACDB01}" srcOrd="1" destOrd="0" presId="urn:microsoft.com/office/officeart/2005/8/layout/orgChart1"/>
    <dgm:cxn modelId="{C2480B70-FA26-C84E-9600-ED7BA82ABEBC}" type="presParOf" srcId="{8CEF944B-FDED-4E44-9E4B-00837283B886}" destId="{6AE24489-13AE-D84F-BF03-0CEB5CEB1CEA}" srcOrd="1" destOrd="0" presId="urn:microsoft.com/office/officeart/2005/8/layout/orgChart1"/>
    <dgm:cxn modelId="{68258C27-6051-D44F-BD3E-3F8279ADD977}" type="presParOf" srcId="{8CEF944B-FDED-4E44-9E4B-00837283B886}" destId="{1D1068AD-B5A0-CE44-A5F8-7E42627F8FEA}" srcOrd="2" destOrd="0" presId="urn:microsoft.com/office/officeart/2005/8/layout/orgChart1"/>
    <dgm:cxn modelId="{D5B7F58B-72E9-3E47-A9F9-67007D9A9E5F}" type="presParOf" srcId="{D720CB1E-88AF-B640-9316-B10E5F1BF286}" destId="{8740BC34-F03C-3A42-9F2B-EA3FB110BF74}" srcOrd="2" destOrd="0" presId="urn:microsoft.com/office/officeart/2005/8/layout/orgChart1"/>
    <dgm:cxn modelId="{DA44037A-019E-6B46-AA34-198CD6041391}" type="presParOf" srcId="{D720CB1E-88AF-B640-9316-B10E5F1BF286}" destId="{030A5AD7-94D1-F34B-A7B4-995F372E104D}" srcOrd="3" destOrd="0" presId="urn:microsoft.com/office/officeart/2005/8/layout/orgChart1"/>
    <dgm:cxn modelId="{B91EB202-C6F1-6949-8FBB-09CA4141914B}" type="presParOf" srcId="{030A5AD7-94D1-F34B-A7B4-995F372E104D}" destId="{E1BD103F-29FF-C645-8CC1-8E09F07D60E2}" srcOrd="0" destOrd="0" presId="urn:microsoft.com/office/officeart/2005/8/layout/orgChart1"/>
    <dgm:cxn modelId="{96902433-879E-A94D-BF38-C8AEC63FC4E6}" type="presParOf" srcId="{E1BD103F-29FF-C645-8CC1-8E09F07D60E2}" destId="{2519DBAB-1DFC-8443-B1AE-5847CBDD97FC}" srcOrd="0" destOrd="0" presId="urn:microsoft.com/office/officeart/2005/8/layout/orgChart1"/>
    <dgm:cxn modelId="{C107208A-5A09-7247-888C-C7A365FDA921}" type="presParOf" srcId="{E1BD103F-29FF-C645-8CC1-8E09F07D60E2}" destId="{3E16F2B6-5140-F042-A744-1930C12AE52F}" srcOrd="1" destOrd="0" presId="urn:microsoft.com/office/officeart/2005/8/layout/orgChart1"/>
    <dgm:cxn modelId="{3AC652B7-C054-DB49-8EA9-B621671F6F60}" type="presParOf" srcId="{030A5AD7-94D1-F34B-A7B4-995F372E104D}" destId="{A55EF82B-0E44-C146-94A0-2BE30A76082B}" srcOrd="1" destOrd="0" presId="urn:microsoft.com/office/officeart/2005/8/layout/orgChart1"/>
    <dgm:cxn modelId="{04654473-33EA-E34C-9F8C-53D836661CFF}" type="presParOf" srcId="{030A5AD7-94D1-F34B-A7B4-995F372E104D}" destId="{7CC44FF9-4101-7F4D-9B12-71DEF3A934D0}" srcOrd="2" destOrd="0" presId="urn:microsoft.com/office/officeart/2005/8/layout/orgChart1"/>
    <dgm:cxn modelId="{516C0D1B-DD4B-B046-968F-2CB160DF90AE}" type="presParOf" srcId="{20E575BE-3356-8043-BA3E-7FAA21E404CE}" destId="{7D148CC4-E0B9-934F-8C00-10B9215AECD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0BC34-F03C-3A42-9F2B-EA3FB110BF74}">
      <dsp:nvSpPr>
        <dsp:cNvPr id="0" name=""/>
        <dsp:cNvSpPr/>
      </dsp:nvSpPr>
      <dsp:spPr>
        <a:xfrm>
          <a:off x="4114800" y="857653"/>
          <a:ext cx="1910336" cy="1495733"/>
        </a:xfrm>
        <a:custGeom>
          <a:avLst/>
          <a:gdLst/>
          <a:ahLst/>
          <a:cxnLst/>
          <a:rect l="0" t="0" r="0" b="0"/>
          <a:pathLst>
            <a:path>
              <a:moveTo>
                <a:pt x="0" y="0"/>
              </a:moveTo>
              <a:lnTo>
                <a:pt x="0" y="747866"/>
              </a:lnTo>
              <a:lnTo>
                <a:pt x="1910336" y="747866"/>
              </a:lnTo>
              <a:lnTo>
                <a:pt x="1910336" y="149573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95F7E8-BCD6-A347-9F5D-166771D32B90}">
      <dsp:nvSpPr>
        <dsp:cNvPr id="0" name=""/>
        <dsp:cNvSpPr/>
      </dsp:nvSpPr>
      <dsp:spPr>
        <a:xfrm>
          <a:off x="2275047" y="857653"/>
          <a:ext cx="1839752" cy="1497614"/>
        </a:xfrm>
        <a:custGeom>
          <a:avLst/>
          <a:gdLst/>
          <a:ahLst/>
          <a:cxnLst/>
          <a:rect l="0" t="0" r="0" b="0"/>
          <a:pathLst>
            <a:path>
              <a:moveTo>
                <a:pt x="1839752" y="0"/>
              </a:moveTo>
              <a:lnTo>
                <a:pt x="1839752" y="749747"/>
              </a:lnTo>
              <a:lnTo>
                <a:pt x="0" y="749747"/>
              </a:lnTo>
              <a:lnTo>
                <a:pt x="0" y="149761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EE4DEE-DDF1-534F-96FD-F1DACCC8CCCC}">
      <dsp:nvSpPr>
        <dsp:cNvPr id="0" name=""/>
        <dsp:cNvSpPr/>
      </dsp:nvSpPr>
      <dsp:spPr>
        <a:xfrm>
          <a:off x="2330923" y="1880"/>
          <a:ext cx="3567752" cy="855773"/>
        </a:xfrm>
        <a:prstGeom prst="rect">
          <a:avLst/>
        </a:prstGeom>
        <a:noFill/>
        <a:ln w="25400">
          <a:solidFill>
            <a:schemeClr val="tx2"/>
          </a:solidFill>
        </a:ln>
        <a:effectLst>
          <a:outerShdw blurRad="50800" dist="38100" dir="2700000" algn="tl" rotWithShape="0">
            <a:srgbClr val="000000">
              <a:alpha val="4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rPr>
            <a:t>Random Variables</a:t>
          </a:r>
        </a:p>
      </dsp:txBody>
      <dsp:txXfrm>
        <a:off x="2330923" y="1880"/>
        <a:ext cx="3567752" cy="855773"/>
      </dsp:txXfrm>
    </dsp:sp>
    <dsp:sp modelId="{DC4D1327-A393-294E-8835-DAB321386F9D}">
      <dsp:nvSpPr>
        <dsp:cNvPr id="0" name=""/>
        <dsp:cNvSpPr/>
      </dsp:nvSpPr>
      <dsp:spPr>
        <a:xfrm>
          <a:off x="1112577" y="2355268"/>
          <a:ext cx="2324940" cy="898045"/>
        </a:xfrm>
        <a:prstGeom prst="rect">
          <a:avLst/>
        </a:prstGeom>
        <a:noFill/>
        <a:ln w="25400">
          <a:solidFill>
            <a:schemeClr val="tx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595959"/>
              </a:solidFill>
            </a:rPr>
            <a:t>Discrete</a:t>
          </a:r>
        </a:p>
        <a:p>
          <a:pPr marL="0" lvl="0" indent="0" algn="ctr" defTabSz="889000">
            <a:lnSpc>
              <a:spcPct val="90000"/>
            </a:lnSpc>
            <a:spcBef>
              <a:spcPct val="0"/>
            </a:spcBef>
            <a:spcAft>
              <a:spcPct val="35000"/>
            </a:spcAft>
            <a:buNone/>
          </a:pPr>
          <a:r>
            <a:rPr lang="en-US" sz="1800" kern="1200" dirty="0" err="1">
              <a:solidFill>
                <a:srgbClr val="595959"/>
              </a:solidFill>
              <a:sym typeface="Wingdings"/>
            </a:rPr>
            <a:t>Probability</a:t>
          </a:r>
          <a:r>
            <a:rPr lang="en-US" sz="1800" kern="1200" dirty="0">
              <a:solidFill>
                <a:srgbClr val="595959"/>
              </a:solidFill>
              <a:sym typeface="Wingdings"/>
            </a:rPr>
            <a:t> Mass Function (</a:t>
          </a:r>
          <a:r>
            <a:rPr lang="en-US" sz="1800" kern="1200" dirty="0" err="1">
              <a:solidFill>
                <a:srgbClr val="595959"/>
              </a:solidFill>
              <a:sym typeface="Wingdings"/>
            </a:rPr>
            <a:t>pmf</a:t>
          </a:r>
          <a:r>
            <a:rPr lang="en-US" sz="1800" kern="1200" dirty="0">
              <a:solidFill>
                <a:srgbClr val="595959"/>
              </a:solidFill>
              <a:sym typeface="Wingdings"/>
            </a:rPr>
            <a:t>)</a:t>
          </a:r>
          <a:endParaRPr lang="en-US" sz="1800" kern="1200" dirty="0">
            <a:solidFill>
              <a:srgbClr val="595959"/>
            </a:solidFill>
          </a:endParaRPr>
        </a:p>
      </dsp:txBody>
      <dsp:txXfrm>
        <a:off x="1112577" y="2355268"/>
        <a:ext cx="2324940" cy="898045"/>
      </dsp:txXfrm>
    </dsp:sp>
    <dsp:sp modelId="{2519DBAB-1DFC-8443-B1AE-5847CBDD97FC}">
      <dsp:nvSpPr>
        <dsp:cNvPr id="0" name=""/>
        <dsp:cNvSpPr/>
      </dsp:nvSpPr>
      <dsp:spPr>
        <a:xfrm>
          <a:off x="4862666" y="2353387"/>
          <a:ext cx="2324940" cy="898045"/>
        </a:xfrm>
        <a:prstGeom prst="rect">
          <a:avLst/>
        </a:prstGeom>
        <a:noFill/>
        <a:ln w="25400">
          <a:solidFill>
            <a:schemeClr val="tx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595959"/>
              </a:solidFill>
            </a:rPr>
            <a:t>Continuous</a:t>
          </a:r>
        </a:p>
        <a:p>
          <a:pPr marL="0" lvl="0" indent="0" algn="ctr" defTabSz="800100">
            <a:lnSpc>
              <a:spcPct val="90000"/>
            </a:lnSpc>
            <a:spcBef>
              <a:spcPct val="0"/>
            </a:spcBef>
            <a:spcAft>
              <a:spcPct val="35000"/>
            </a:spcAft>
            <a:buNone/>
          </a:pPr>
          <a:r>
            <a:rPr lang="en-US" sz="1800" kern="1200" dirty="0" err="1">
              <a:solidFill>
                <a:srgbClr val="595959"/>
              </a:solidFill>
              <a:sym typeface="Wingdings"/>
            </a:rPr>
            <a:t>Probability</a:t>
          </a:r>
          <a:r>
            <a:rPr lang="en-US" sz="1800" kern="1200" dirty="0">
              <a:solidFill>
                <a:srgbClr val="595959"/>
              </a:solidFill>
              <a:sym typeface="Wingdings"/>
            </a:rPr>
            <a:t> Density Function (</a:t>
          </a:r>
          <a:r>
            <a:rPr lang="en-US" sz="1800" kern="1200" dirty="0" err="1">
              <a:solidFill>
                <a:srgbClr val="595959"/>
              </a:solidFill>
              <a:sym typeface="Wingdings"/>
            </a:rPr>
            <a:t>pdf</a:t>
          </a:r>
          <a:r>
            <a:rPr lang="en-US" sz="1800" kern="1200" dirty="0">
              <a:solidFill>
                <a:srgbClr val="595959"/>
              </a:solidFill>
              <a:sym typeface="Wingdings"/>
            </a:rPr>
            <a:t>)</a:t>
          </a:r>
          <a:endParaRPr lang="en-US" sz="1800" kern="1200" dirty="0">
            <a:solidFill>
              <a:srgbClr val="595959"/>
            </a:solidFill>
          </a:endParaRPr>
        </a:p>
      </dsp:txBody>
      <dsp:txXfrm>
        <a:off x="4862666" y="2353387"/>
        <a:ext cx="2324940" cy="8980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50BAC9-D96F-6043-9C24-3CA1CCA5BE71}" type="datetimeFigureOut">
              <a:rPr lang="en-US" smtClean="0"/>
              <a:pPr/>
              <a:t>4/3/18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2FA3C-9100-7C4D-8840-25383C15641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414C45-A818-8343-8DB1-68AFBE94AD91}" type="datetimeFigureOut">
              <a:rPr lang="en-US" smtClean="0"/>
              <a:pPr/>
              <a:t>4/3/18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9A6515-B5A6-F04E-B20B-D9B18B4D9E7E}"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2F2E38-EDF2-0B4B-A1AE-2C9A9CC8448E}" type="datetime1">
              <a:rPr lang="en-US" smtClean="0"/>
              <a:pPr/>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E94A1-FAB2-8540-996A-EF6238DC218B}" type="datetime1">
              <a:rPr lang="en-US" smtClean="0"/>
              <a:pPr/>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E3242E-FC60-354B-9E01-F98987CF91EA}" type="datetime1">
              <a:rPr lang="en-US" smtClean="0"/>
              <a:pPr/>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8A7A32-8E31-344A-9B2B-A10CFA75356E}" type="datetime1">
              <a:rPr lang="en-US" smtClean="0"/>
              <a:pPr/>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3A19E-4A45-ED4F-BD27-B0EE52A51AF6}" type="datetime1">
              <a:rPr lang="en-US" smtClean="0"/>
              <a:pPr/>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8D4752-6B78-9841-8719-C037FEC45DC1}" type="datetime1">
              <a:rPr lang="en-US" smtClean="0"/>
              <a:pPr/>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A248A7-4584-084F-BB0A-E1A38D98CD94}" type="datetime1">
              <a:rPr lang="en-US" smtClean="0"/>
              <a:pPr/>
              <a:t>4/3/18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34E8FB-B829-8A44-806E-D8D0FB4AB18A}" type="datetime1">
              <a:rPr lang="en-US" smtClean="0"/>
              <a:pPr/>
              <a:t>4/3/18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4AC61-63AC-8445-997C-669BD7969E4E}" type="datetime1">
              <a:rPr lang="en-US" smtClean="0"/>
              <a:pPr/>
              <a:t>4/3/18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ED6C7-C2C5-C24C-AC8A-A91C9FF9B017}" type="datetime1">
              <a:rPr lang="en-US" smtClean="0"/>
              <a:pPr/>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C7839B-E887-0944-84C3-E700F2F6A56F}" type="datetime1">
              <a:rPr lang="en-US" smtClean="0"/>
              <a:pPr/>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D0F97-75B8-7541-A107-497A429A2E0D}" type="datetime1">
              <a:rPr lang="en-US" smtClean="0"/>
              <a:pPr/>
              <a:t>4/3/18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7641F-1B94-7D48-9980-585AFFC348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df"/><Relationship Id="rId3" Type="http://schemas.openxmlformats.org/officeDocument/2006/relationships/diagramLayout" Target="../diagrams/layout1.xml"/><Relationship Id="rId7" Type="http://schemas.openxmlformats.org/officeDocument/2006/relationships/image" Target="../media/image15.pdf"/><Relationship Id="rId12"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9.pdf"/><Relationship Id="rId5" Type="http://schemas.openxmlformats.org/officeDocument/2006/relationships/diagramColors" Target="../diagrams/colors1.xml"/><Relationship Id="rId10" Type="http://schemas.openxmlformats.org/officeDocument/2006/relationships/image" Target="../media/image17.png"/><Relationship Id="rId4" Type="http://schemas.openxmlformats.org/officeDocument/2006/relationships/diagramQuickStyle" Target="../diagrams/quickStyle1.xml"/><Relationship Id="rId9" Type="http://schemas.openxmlformats.org/officeDocument/2006/relationships/image" Target="../media/image17.pd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pdf"/><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36.pdf"/><Relationship Id="rId2" Type="http://schemas.openxmlformats.org/officeDocument/2006/relationships/image" Target="../media/image26.pdf"/><Relationship Id="rId1" Type="http://schemas.openxmlformats.org/officeDocument/2006/relationships/slideLayout" Target="../slideLayouts/slideLayout2.xml"/><Relationship Id="rId6" Type="http://schemas.openxmlformats.org/officeDocument/2006/relationships/image" Target="../media/image30.pdf"/><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34.pdf"/><Relationship Id="rId4" Type="http://schemas.openxmlformats.org/officeDocument/2006/relationships/image" Target="../media/image28.pdf"/><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tiff"/><Relationship Id="rId7" Type="http://schemas.openxmlformats.org/officeDocument/2006/relationships/image" Target="../media/image43.pdf"/><Relationship Id="rId2" Type="http://schemas.openxmlformats.org/officeDocument/2006/relationships/image" Target="../media/image28.tiff"/><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41.pdf"/><Relationship Id="rId4" Type="http://schemas.openxmlformats.org/officeDocument/2006/relationships/image" Target="../media/image30.tif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45.pdf"/><Relationship Id="rId1" Type="http://schemas.openxmlformats.org/officeDocument/2006/relationships/slideLayout" Target="../slideLayouts/slideLayout2.xml"/><Relationship Id="rId6" Type="http://schemas.openxmlformats.org/officeDocument/2006/relationships/image" Target="../media/image49.pdf"/><Relationship Id="rId5" Type="http://schemas.openxmlformats.org/officeDocument/2006/relationships/image" Target="../media/image34.png"/><Relationship Id="rId4" Type="http://schemas.openxmlformats.org/officeDocument/2006/relationships/image" Target="../media/image47.pdf"/></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3.pdf"/><Relationship Id="rId7" Type="http://schemas.openxmlformats.org/officeDocument/2006/relationships/image" Target="../media/image57.pdf"/><Relationship Id="rId2" Type="http://schemas.openxmlformats.org/officeDocument/2006/relationships/image" Target="../media/image37.tif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5.pdf"/><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65.pdf"/><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69.pdf"/><Relationship Id="rId2" Type="http://schemas.openxmlformats.org/officeDocument/2006/relationships/image" Target="../media/image59.pdf"/><Relationship Id="rId1" Type="http://schemas.openxmlformats.org/officeDocument/2006/relationships/slideLayout" Target="../slideLayouts/slideLayout2.xml"/><Relationship Id="rId6" Type="http://schemas.openxmlformats.org/officeDocument/2006/relationships/image" Target="../media/image63.pdf"/><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47.png"/><Relationship Id="rId10" Type="http://schemas.openxmlformats.org/officeDocument/2006/relationships/image" Target="../media/image67.pdf"/><Relationship Id="rId4" Type="http://schemas.openxmlformats.org/officeDocument/2006/relationships/image" Target="../media/image61.pdf"/><Relationship Id="rId9" Type="http://schemas.openxmlformats.org/officeDocument/2006/relationships/image" Target="../media/image44.png"/><Relationship Id="rId14" Type="http://schemas.openxmlformats.org/officeDocument/2006/relationships/image" Target="../media/image71.pdf"/></Relationships>
</file>

<file path=ppt/slides/_rels/slide36.xml.rels><?xml version="1.0" encoding="UTF-8" standalone="yes"?>
<Relationships xmlns="http://schemas.openxmlformats.org/package/2006/relationships"><Relationship Id="rId3" Type="http://schemas.openxmlformats.org/officeDocument/2006/relationships/image" Target="../media/image74.pdf"/><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6.pdf"/><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78.pdf"/></Relationships>
</file>

<file path=ppt/slides/_rels/slide38.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80.pdf"/><Relationship Id="rId1" Type="http://schemas.openxmlformats.org/officeDocument/2006/relationships/slideLayout" Target="../slideLayouts/slideLayout2.xml"/><Relationship Id="rId6" Type="http://schemas.openxmlformats.org/officeDocument/2006/relationships/image" Target="../media/image84.pdf"/><Relationship Id="rId5" Type="http://schemas.openxmlformats.org/officeDocument/2006/relationships/image" Target="../media/image53.png"/><Relationship Id="rId10" Type="http://schemas.openxmlformats.org/officeDocument/2006/relationships/image" Target="../media/image57.tiff"/><Relationship Id="rId4" Type="http://schemas.openxmlformats.org/officeDocument/2006/relationships/image" Target="../media/image82.pdf"/><Relationship Id="rId9" Type="http://schemas.openxmlformats.org/officeDocument/2006/relationships/image" Target="../media/image56.tiff"/></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9.pd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2.png"/><Relationship Id="rId2" Type="http://schemas.openxmlformats.org/officeDocument/2006/relationships/image" Target="../media/image91.pdf"/><Relationship Id="rId1" Type="http://schemas.openxmlformats.org/officeDocument/2006/relationships/slideLayout" Target="../slideLayouts/slideLayout2.xml"/><Relationship Id="rId6" Type="http://schemas.openxmlformats.org/officeDocument/2006/relationships/image" Target="../media/image80.pdf"/><Relationship Id="rId5" Type="http://schemas.openxmlformats.org/officeDocument/2006/relationships/image" Target="../media/image60.png"/><Relationship Id="rId4" Type="http://schemas.openxmlformats.org/officeDocument/2006/relationships/image" Target="../media/image93.pdf"/></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6.pd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image" Target="../media/image98.pdf"/><Relationship Id="rId1" Type="http://schemas.openxmlformats.org/officeDocument/2006/relationships/slideLayout" Target="../slideLayouts/slideLayout2.xml"/><Relationship Id="rId6" Type="http://schemas.openxmlformats.org/officeDocument/2006/relationships/image" Target="../media/image102.pdf"/><Relationship Id="rId5" Type="http://schemas.openxmlformats.org/officeDocument/2006/relationships/image" Target="../media/image64.png"/><Relationship Id="rId4" Type="http://schemas.openxmlformats.org/officeDocument/2006/relationships/image" Target="../media/image100.pdf"/></Relationships>
</file>

<file path=ppt/slides/_rels/slide44.xml.rels><?xml version="1.0" encoding="UTF-8" standalone="yes"?>
<Relationships xmlns="http://schemas.openxmlformats.org/package/2006/relationships"><Relationship Id="rId3" Type="http://schemas.openxmlformats.org/officeDocument/2006/relationships/image" Target="../media/image102.pdf"/><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rfe.org" TargetMode="External"/><Relationship Id="rId2" Type="http://schemas.openxmlformats.org/officeDocument/2006/relationships/hyperlink" Target="http://faculty.chicagobooth.edu/ruey.tsay/teaching/" TargetMode="External"/><Relationship Id="rId1" Type="http://schemas.openxmlformats.org/officeDocument/2006/relationships/slideLayout" Target="../slideLayouts/slideLayout2.xml"/><Relationship Id="rId4" Type="http://schemas.openxmlformats.org/officeDocument/2006/relationships/hyperlink" Target="http://www.economagic.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1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7.emf"/><Relationship Id="rId20"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19" Type="http://schemas.openxmlformats.org/officeDocument/2006/relationships/oleObject" Target="../embeddings/oleObject9.bin"/><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lstStyle/>
          <a:p>
            <a:r>
              <a:rPr lang="en-US"/>
              <a:t>Economics 144</a:t>
            </a:r>
            <a:br>
              <a:rPr lang="en-US"/>
            </a:br>
            <a:r>
              <a:rPr lang="en-US" dirty="0"/>
              <a:t>Economic Forecasting			</a:t>
            </a:r>
          </a:p>
        </p:txBody>
      </p:sp>
      <p:sp>
        <p:nvSpPr>
          <p:cNvPr id="3" name="Subtitle 2"/>
          <p:cNvSpPr>
            <a:spLocks noGrp="1"/>
          </p:cNvSpPr>
          <p:nvPr>
            <p:ph type="subTitle" idx="1"/>
          </p:nvPr>
        </p:nvSpPr>
        <p:spPr>
          <a:xfrm>
            <a:off x="1371600" y="3213099"/>
            <a:ext cx="6400800" cy="2849563"/>
          </a:xfrm>
        </p:spPr>
        <p:txBody>
          <a:bodyPr>
            <a:normAutofit fontScale="85000" lnSpcReduction="20000"/>
          </a:bodyPr>
          <a:lstStyle/>
          <a:p>
            <a:r>
              <a:rPr lang="en-US" sz="4571" dirty="0">
                <a:solidFill>
                  <a:schemeClr val="tx1">
                    <a:lumMod val="65000"/>
                    <a:lumOff val="35000"/>
                  </a:schemeClr>
                </a:solidFill>
              </a:rPr>
              <a:t>Lecture 1</a:t>
            </a:r>
          </a:p>
          <a:p>
            <a:r>
              <a:rPr lang="en-US" sz="4571" dirty="0">
                <a:solidFill>
                  <a:schemeClr val="tx1">
                    <a:lumMod val="65000"/>
                    <a:lumOff val="35000"/>
                  </a:schemeClr>
                </a:solidFill>
              </a:rPr>
              <a:t>Economic Forecasting: The Basics</a:t>
            </a:r>
          </a:p>
          <a:p>
            <a:endParaRPr lang="en-US" dirty="0">
              <a:solidFill>
                <a:schemeClr val="tx1">
                  <a:lumMod val="65000"/>
                  <a:lumOff val="35000"/>
                </a:schemeClr>
              </a:solidFill>
            </a:endParaRPr>
          </a:p>
          <a:p>
            <a:endParaRPr lang="en-US" dirty="0">
              <a:solidFill>
                <a:schemeClr val="tx1">
                  <a:lumMod val="65000"/>
                  <a:lumOff val="35000"/>
                </a:schemeClr>
              </a:solidFill>
            </a:endParaRPr>
          </a:p>
          <a:p>
            <a:r>
              <a:rPr lang="en-US" sz="2824" dirty="0">
                <a:solidFill>
                  <a:schemeClr val="tx1">
                    <a:lumMod val="65000"/>
                    <a:lumOff val="35000"/>
                  </a:schemeClr>
                </a:solidFill>
              </a:rPr>
              <a:t>Dr. Randall R. Rojas</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Object </a:t>
            </a:r>
            <a:r>
              <a:rPr lang="en-US" sz="1800" baseline="-25000" dirty="0">
                <a:solidFill>
                  <a:schemeClr val="tx2">
                    <a:lumMod val="60000"/>
                    <a:lumOff val="40000"/>
                  </a:schemeClr>
                </a:solidFill>
              </a:rPr>
              <a:t>1 </a:t>
            </a:r>
            <a:r>
              <a:rPr lang="en-US" sz="1800" baseline="-25000" dirty="0">
                <a:solidFill>
                  <a:srgbClr val="558ED5"/>
                </a:solidFill>
              </a:rPr>
              <a:t>of 1</a:t>
            </a:r>
            <a:r>
              <a:rPr lang="en-US" sz="3200" dirty="0"/>
              <a:t> </a:t>
            </a:r>
          </a:p>
        </p:txBody>
      </p:sp>
      <p:sp>
        <p:nvSpPr>
          <p:cNvPr id="3" name="Content Placeholder 2"/>
          <p:cNvSpPr>
            <a:spLocks noGrp="1"/>
          </p:cNvSpPr>
          <p:nvPr>
            <p:ph idx="1"/>
          </p:nvPr>
        </p:nvSpPr>
        <p:spPr>
          <a:xfrm>
            <a:off x="457200" y="1600200"/>
            <a:ext cx="8229600" cy="4756150"/>
          </a:xfrm>
        </p:spPr>
        <p:txBody>
          <a:bodyPr>
            <a:normAutofit fontScale="85000" lnSpcReduction="10000"/>
          </a:bodyPr>
          <a:lstStyle/>
          <a:p>
            <a:pPr marL="514350" indent="-514350"/>
            <a:endParaRPr lang="en-US" dirty="0"/>
          </a:p>
          <a:p>
            <a:pPr marL="514350" indent="-514350"/>
            <a:endParaRPr lang="en-US" dirty="0"/>
          </a:p>
          <a:p>
            <a:pPr marL="514350" indent="-514350"/>
            <a:endParaRPr lang="en-US" dirty="0"/>
          </a:p>
          <a:p>
            <a:pPr marL="514350" indent="-514350"/>
            <a:r>
              <a:rPr lang="en-US" dirty="0">
                <a:solidFill>
                  <a:srgbClr val="6A5ACD"/>
                </a:solidFill>
              </a:rPr>
              <a:t>Event Outcome Forecasts</a:t>
            </a:r>
            <a:r>
              <a:rPr lang="en-US" dirty="0">
                <a:solidFill>
                  <a:schemeClr val="tx1">
                    <a:lumMod val="75000"/>
                    <a:lumOff val="25000"/>
                  </a:schemeClr>
                </a:solidFill>
              </a:rPr>
              <a:t>: Event is certain, </a:t>
            </a:r>
            <a:r>
              <a:rPr lang="en-US" dirty="0">
                <a:solidFill>
                  <a:srgbClr val="E46C0A"/>
                </a:solidFill>
              </a:rPr>
              <a:t>outcome is unknown</a:t>
            </a:r>
            <a:r>
              <a:rPr lang="en-US" dirty="0">
                <a:solidFill>
                  <a:schemeClr val="tx1">
                    <a:lumMod val="75000"/>
                    <a:lumOff val="25000"/>
                  </a:schemeClr>
                </a:solidFill>
              </a:rPr>
              <a:t>, </a:t>
            </a:r>
            <a:r>
              <a:rPr lang="en-US" dirty="0">
                <a:solidFill>
                  <a:schemeClr val="tx1">
                    <a:lumMod val="65000"/>
                    <a:lumOff val="35000"/>
                  </a:schemeClr>
                </a:solidFill>
              </a:rPr>
              <a:t>timing known.</a:t>
            </a:r>
          </a:p>
          <a:p>
            <a:pPr marL="514350" indent="-514350"/>
            <a:endParaRPr lang="en-US" dirty="0"/>
          </a:p>
          <a:p>
            <a:pPr marL="514350" indent="-514350"/>
            <a:r>
              <a:rPr lang="en-US" dirty="0">
                <a:solidFill>
                  <a:srgbClr val="6A5ACD"/>
                </a:solidFill>
              </a:rPr>
              <a:t>Event Timing Forecasts</a:t>
            </a:r>
            <a:r>
              <a:rPr lang="en-US" dirty="0"/>
              <a:t>: </a:t>
            </a:r>
            <a:r>
              <a:rPr lang="en-US" dirty="0">
                <a:solidFill>
                  <a:schemeClr val="tx1">
                    <a:lumMod val="75000"/>
                    <a:lumOff val="25000"/>
                  </a:schemeClr>
                </a:solidFill>
              </a:rPr>
              <a:t>Event is certain, outcome is known, </a:t>
            </a:r>
            <a:r>
              <a:rPr lang="en-US" dirty="0">
                <a:solidFill>
                  <a:schemeClr val="accent6">
                    <a:lumMod val="75000"/>
                  </a:schemeClr>
                </a:solidFill>
              </a:rPr>
              <a:t>timing unknown.</a:t>
            </a:r>
            <a:endParaRPr lang="en-US" dirty="0"/>
          </a:p>
          <a:p>
            <a:pPr marL="514350" indent="-514350"/>
            <a:endParaRPr lang="en-US" dirty="0"/>
          </a:p>
          <a:p>
            <a:pPr marL="514350" indent="-514350"/>
            <a:r>
              <a:rPr lang="en-US" dirty="0">
                <a:solidFill>
                  <a:srgbClr val="6A5ACD"/>
                </a:solidFill>
              </a:rPr>
              <a:t>Time Series Forecasts</a:t>
            </a:r>
            <a:r>
              <a:rPr lang="en-US" dirty="0"/>
              <a:t>: </a:t>
            </a:r>
            <a:r>
              <a:rPr lang="en-US" dirty="0">
                <a:solidFill>
                  <a:schemeClr val="tx1">
                    <a:lumMod val="65000"/>
                    <a:lumOff val="35000"/>
                  </a:schemeClr>
                </a:solidFill>
              </a:rPr>
              <a:t>Project the future value of a time series. (</a:t>
            </a:r>
            <a:r>
              <a:rPr lang="en-US" dirty="0">
                <a:solidFill>
                  <a:srgbClr val="B22222"/>
                </a:solidFill>
              </a:rPr>
              <a:t>most commonly encountered</a:t>
            </a:r>
            <a:r>
              <a:rPr lang="en-US" dirty="0">
                <a:solidFill>
                  <a:schemeClr val="tx1">
                    <a:lumMod val="65000"/>
                    <a:lumOff val="35000"/>
                  </a:schemeClr>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10</a:t>
            </a:fld>
            <a:endParaRPr lang="en-US"/>
          </a:p>
        </p:txBody>
      </p:sp>
      <p:sp>
        <p:nvSpPr>
          <p:cNvPr id="5" name="TextBox 4"/>
          <p:cNvSpPr txBox="1"/>
          <p:nvPr/>
        </p:nvSpPr>
        <p:spPr>
          <a:xfrm>
            <a:off x="3557977" y="1600200"/>
            <a:ext cx="2373291" cy="1815882"/>
          </a:xfrm>
          <a:prstGeom prst="rect">
            <a:avLst/>
          </a:prstGeom>
          <a:noFill/>
          <a:ln w="25400">
            <a:noFill/>
          </a:ln>
        </p:spPr>
        <p:txBody>
          <a:bodyPr wrap="none" rtlCol="0">
            <a:spAutoFit/>
          </a:bodyPr>
          <a:lstStyle/>
          <a:p>
            <a:r>
              <a:rPr lang="en-US" sz="2800" dirty="0">
                <a:solidFill>
                  <a:srgbClr val="595959"/>
                </a:solidFill>
              </a:rPr>
              <a:t>Event outcome</a:t>
            </a:r>
          </a:p>
          <a:p>
            <a:r>
              <a:rPr lang="en-US" sz="2800" dirty="0">
                <a:solidFill>
                  <a:srgbClr val="595959"/>
                </a:solidFill>
              </a:rPr>
              <a:t>Event timing</a:t>
            </a:r>
          </a:p>
          <a:p>
            <a:r>
              <a:rPr lang="en-US" sz="2800" dirty="0">
                <a:solidFill>
                  <a:srgbClr val="595959"/>
                </a:solidFill>
              </a:rPr>
              <a:t>Time Series</a:t>
            </a:r>
          </a:p>
          <a:p>
            <a:endParaRPr lang="en-US" sz="2800" dirty="0">
              <a:solidFill>
                <a:srgbClr val="595959"/>
              </a:solidFill>
            </a:endParaRPr>
          </a:p>
        </p:txBody>
      </p:sp>
      <p:sp>
        <p:nvSpPr>
          <p:cNvPr id="6" name="TextBox 5"/>
          <p:cNvSpPr txBox="1"/>
          <p:nvPr/>
        </p:nvSpPr>
        <p:spPr>
          <a:xfrm>
            <a:off x="884767" y="2033714"/>
            <a:ext cx="2454994" cy="523220"/>
          </a:xfrm>
          <a:prstGeom prst="rect">
            <a:avLst/>
          </a:prstGeom>
          <a:noFill/>
        </p:spPr>
        <p:txBody>
          <a:bodyPr wrap="none" rtlCol="0">
            <a:spAutoFit/>
          </a:bodyPr>
          <a:lstStyle/>
          <a:p>
            <a:r>
              <a:rPr lang="en-US" sz="2800" dirty="0">
                <a:solidFill>
                  <a:srgbClr val="595959"/>
                </a:solidFill>
              </a:rPr>
              <a:t>Forecast Object</a:t>
            </a:r>
          </a:p>
        </p:txBody>
      </p:sp>
      <p:sp>
        <p:nvSpPr>
          <p:cNvPr id="8" name="Left Brace 7"/>
          <p:cNvSpPr/>
          <p:nvPr/>
        </p:nvSpPr>
        <p:spPr>
          <a:xfrm>
            <a:off x="3283149" y="1617133"/>
            <a:ext cx="308694" cy="13631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Statement </a:t>
            </a:r>
            <a:r>
              <a:rPr lang="en-US" sz="1800" baseline="-25000" dirty="0">
                <a:solidFill>
                  <a:schemeClr val="tx2">
                    <a:lumMod val="60000"/>
                    <a:lumOff val="40000"/>
                  </a:schemeClr>
                </a:solidFill>
              </a:rPr>
              <a:t>1 </a:t>
            </a:r>
            <a:r>
              <a:rPr lang="en-US" sz="1800" baseline="-25000" dirty="0">
                <a:solidFill>
                  <a:srgbClr val="558ED5"/>
                </a:solidFill>
              </a:rPr>
              <a:t>of 2</a:t>
            </a:r>
            <a:r>
              <a:rPr lang="en-US" sz="3200" dirty="0"/>
              <a:t> </a:t>
            </a:r>
          </a:p>
        </p:txBody>
      </p:sp>
      <p:sp>
        <p:nvSpPr>
          <p:cNvPr id="3" name="Content Placeholder 2"/>
          <p:cNvSpPr>
            <a:spLocks noGrp="1"/>
          </p:cNvSpPr>
          <p:nvPr>
            <p:ph idx="1"/>
          </p:nvPr>
        </p:nvSpPr>
        <p:spPr>
          <a:xfrm>
            <a:off x="457200" y="1600200"/>
            <a:ext cx="8229600" cy="4756150"/>
          </a:xfrm>
        </p:spPr>
        <p:txBody>
          <a:bodyPr>
            <a:normAutofit fontScale="92500"/>
          </a:bodyPr>
          <a:lstStyle/>
          <a:p>
            <a:pPr marL="514350" indent="-514350"/>
            <a:r>
              <a:rPr lang="en-US" dirty="0">
                <a:solidFill>
                  <a:schemeClr val="tx1">
                    <a:lumMod val="65000"/>
                    <a:lumOff val="35000"/>
                  </a:schemeClr>
                </a:solidFill>
              </a:rPr>
              <a:t>What will the forecast result be?</a:t>
            </a:r>
          </a:p>
          <a:p>
            <a:pPr marL="514350" indent="-514350"/>
            <a:endParaRPr lang="en-US" dirty="0"/>
          </a:p>
          <a:p>
            <a:pPr marL="514350" indent="-514350"/>
            <a:r>
              <a:rPr lang="en-US" dirty="0">
                <a:solidFill>
                  <a:srgbClr val="6A5ACD"/>
                </a:solidFill>
              </a:rPr>
              <a:t>Point Forecast: </a:t>
            </a:r>
            <a:r>
              <a:rPr lang="en-US" dirty="0">
                <a:solidFill>
                  <a:srgbClr val="595959"/>
                </a:solidFill>
              </a:rPr>
              <a:t>Single number (e.g., </a:t>
            </a:r>
            <a:r>
              <a:rPr lang="en-US" i="1" dirty="0" err="1">
                <a:solidFill>
                  <a:srgbClr val="595959"/>
                </a:solidFill>
                <a:latin typeface="Times New Roman"/>
                <a:cs typeface="Times New Roman"/>
              </a:rPr>
              <a:t>μ</a:t>
            </a:r>
            <a:r>
              <a:rPr lang="en-US" dirty="0">
                <a:solidFill>
                  <a:srgbClr val="595959"/>
                </a:solidFill>
              </a:rPr>
              <a:t>).</a:t>
            </a:r>
          </a:p>
          <a:p>
            <a:pPr marL="514350" indent="-514350"/>
            <a:endParaRPr lang="en-US" dirty="0">
              <a:solidFill>
                <a:srgbClr val="6A5ACD"/>
              </a:solidFill>
            </a:endParaRPr>
          </a:p>
          <a:p>
            <a:pPr marL="514350" indent="-514350"/>
            <a:r>
              <a:rPr lang="en-US" dirty="0">
                <a:solidFill>
                  <a:srgbClr val="6A5ACD"/>
                </a:solidFill>
              </a:rPr>
              <a:t>Interval Forecast: </a:t>
            </a:r>
            <a:r>
              <a:rPr lang="en-US" dirty="0">
                <a:solidFill>
                  <a:srgbClr val="595959"/>
                </a:solidFill>
              </a:rPr>
              <a:t>Range of values. (~confidence interval, e.g., </a:t>
            </a:r>
            <a:r>
              <a:rPr lang="en-US" i="1" dirty="0" err="1">
                <a:solidFill>
                  <a:srgbClr val="595959"/>
                </a:solidFill>
                <a:latin typeface="Times New Roman"/>
                <a:cs typeface="Times New Roman"/>
              </a:rPr>
              <a:t>μ</a:t>
            </a:r>
            <a:r>
              <a:rPr lang="en-US" i="1" dirty="0">
                <a:solidFill>
                  <a:srgbClr val="595959"/>
                </a:solidFill>
                <a:latin typeface="Times New Roman"/>
                <a:cs typeface="Times New Roman"/>
              </a:rPr>
              <a:t> ± </a:t>
            </a:r>
            <a:r>
              <a:rPr lang="en-US" i="1" dirty="0" err="1">
                <a:solidFill>
                  <a:srgbClr val="595959"/>
                </a:solidFill>
                <a:latin typeface="Times New Roman"/>
                <a:cs typeface="Times New Roman"/>
              </a:rPr>
              <a:t>z</a:t>
            </a:r>
            <a:r>
              <a:rPr lang="en-US" i="1" baseline="30000" dirty="0">
                <a:solidFill>
                  <a:srgbClr val="595959"/>
                </a:solidFill>
                <a:latin typeface="Times New Roman"/>
                <a:cs typeface="Times New Roman"/>
              </a:rPr>
              <a:t>*</a:t>
            </a:r>
            <a:r>
              <a:rPr lang="en-US" i="1" dirty="0" err="1">
                <a:solidFill>
                  <a:srgbClr val="595959"/>
                </a:solidFill>
                <a:latin typeface="Times New Roman"/>
                <a:cs typeface="Times New Roman"/>
              </a:rPr>
              <a:t>σ</a:t>
            </a:r>
            <a:r>
              <a:rPr lang="en-US" dirty="0">
                <a:solidFill>
                  <a:srgbClr val="595959"/>
                </a:solidFill>
              </a:rPr>
              <a:t>).</a:t>
            </a:r>
          </a:p>
          <a:p>
            <a:pPr marL="514350" indent="-514350"/>
            <a:endParaRPr lang="en-US" dirty="0">
              <a:solidFill>
                <a:srgbClr val="6A5ACD"/>
              </a:solidFill>
            </a:endParaRPr>
          </a:p>
          <a:p>
            <a:pPr marL="514350" indent="-514350"/>
            <a:r>
              <a:rPr lang="en-US" dirty="0">
                <a:solidFill>
                  <a:srgbClr val="6A5ACD"/>
                </a:solidFill>
              </a:rPr>
              <a:t>Density Forecast: </a:t>
            </a:r>
            <a:r>
              <a:rPr lang="en-US" dirty="0">
                <a:solidFill>
                  <a:srgbClr val="595959"/>
                </a:solidFill>
              </a:rPr>
              <a:t>Probability Distribution of the of the future value of the series (e.g., </a:t>
            </a:r>
            <a:r>
              <a:rPr lang="en-US" i="1" dirty="0">
                <a:solidFill>
                  <a:srgbClr val="595959"/>
                </a:solidFill>
                <a:latin typeface="Times New Roman"/>
                <a:cs typeface="Times New Roman"/>
              </a:rPr>
              <a:t>N(μ, σ</a:t>
            </a:r>
            <a:r>
              <a:rPr lang="en-US" i="1" baseline="30000" dirty="0">
                <a:solidFill>
                  <a:srgbClr val="595959"/>
                </a:solidFill>
                <a:latin typeface="Times New Roman"/>
                <a:cs typeface="Times New Roman"/>
              </a:rPr>
              <a:t>2</a:t>
            </a:r>
            <a:r>
              <a:rPr lang="en-US" i="1" dirty="0">
                <a:solidFill>
                  <a:srgbClr val="595959"/>
                </a:solidFill>
                <a:latin typeface="Times New Roman"/>
                <a:cs typeface="Times New Roman"/>
              </a:rPr>
              <a:t> )</a:t>
            </a:r>
            <a:r>
              <a:rPr lang="en-US" dirty="0">
                <a:solidFill>
                  <a:srgbClr val="595959"/>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11</a:t>
            </a:fld>
            <a:endParaRPr lang="en-US" dirty="0"/>
          </a:p>
        </p:txBody>
      </p:sp>
      <p:grpSp>
        <p:nvGrpSpPr>
          <p:cNvPr id="5" name="Group 15"/>
          <p:cNvGrpSpPr/>
          <p:nvPr/>
        </p:nvGrpSpPr>
        <p:grpSpPr>
          <a:xfrm>
            <a:off x="1875633" y="3301198"/>
            <a:ext cx="3176" cy="2169863"/>
            <a:chOff x="1875633" y="3301198"/>
            <a:chExt cx="3176" cy="2169863"/>
          </a:xfrm>
        </p:grpSpPr>
        <p:cxnSp>
          <p:nvCxnSpPr>
            <p:cNvPr id="10" name="Straight Arrow Connector 9"/>
            <p:cNvCxnSpPr/>
            <p:nvPr/>
          </p:nvCxnSpPr>
          <p:spPr>
            <a:xfrm rot="5400000" flipH="1" flipV="1">
              <a:off x="1547416" y="5139669"/>
              <a:ext cx="661197" cy="1588"/>
            </a:xfrm>
            <a:prstGeom prst="straightConnector1">
              <a:avLst/>
            </a:prstGeom>
            <a:ln w="38100">
              <a:solidFill>
                <a:srgbClr val="B2222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1545828" y="3631003"/>
              <a:ext cx="661197" cy="1588"/>
            </a:xfrm>
            <a:prstGeom prst="straightConnector1">
              <a:avLst/>
            </a:prstGeom>
            <a:ln w="38100">
              <a:solidFill>
                <a:srgbClr val="B22222"/>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18"/>
          <p:cNvGrpSpPr/>
          <p:nvPr/>
        </p:nvGrpSpPr>
        <p:grpSpPr>
          <a:xfrm>
            <a:off x="2218276" y="3356002"/>
            <a:ext cx="2395157" cy="2051797"/>
            <a:chOff x="2218276" y="3356002"/>
            <a:chExt cx="2395157" cy="2051797"/>
          </a:xfrm>
        </p:grpSpPr>
        <p:sp>
          <p:nvSpPr>
            <p:cNvPr id="17" name="TextBox 16"/>
            <p:cNvSpPr txBox="1"/>
            <p:nvPr/>
          </p:nvSpPr>
          <p:spPr>
            <a:xfrm>
              <a:off x="2218276" y="4946134"/>
              <a:ext cx="2395157" cy="461665"/>
            </a:xfrm>
            <a:prstGeom prst="rect">
              <a:avLst/>
            </a:prstGeom>
            <a:noFill/>
          </p:spPr>
          <p:txBody>
            <a:bodyPr wrap="none" rtlCol="0">
              <a:spAutoFit/>
            </a:bodyPr>
            <a:lstStyle/>
            <a:p>
              <a:r>
                <a:rPr lang="en-US" sz="2400" dirty="0">
                  <a:solidFill>
                    <a:srgbClr val="B22222"/>
                  </a:solidFill>
                </a:rPr>
                <a:t>more information</a:t>
              </a:r>
            </a:p>
          </p:txBody>
        </p:sp>
        <p:sp>
          <p:nvSpPr>
            <p:cNvPr id="18" name="TextBox 17"/>
            <p:cNvSpPr txBox="1"/>
            <p:nvPr/>
          </p:nvSpPr>
          <p:spPr>
            <a:xfrm>
              <a:off x="2218276" y="3356002"/>
              <a:ext cx="2195132" cy="461665"/>
            </a:xfrm>
            <a:prstGeom prst="rect">
              <a:avLst/>
            </a:prstGeom>
            <a:noFill/>
          </p:spPr>
          <p:txBody>
            <a:bodyPr wrap="none" rtlCol="0">
              <a:spAutoFit/>
            </a:bodyPr>
            <a:lstStyle/>
            <a:p>
              <a:r>
                <a:rPr lang="en-US" sz="2400" dirty="0">
                  <a:solidFill>
                    <a:srgbClr val="B22222"/>
                  </a:solidFill>
                </a:rPr>
                <a:t>less information</a:t>
              </a:r>
            </a:p>
          </p:txBody>
        </p:sp>
      </p:grpSp>
      <p:sp>
        <p:nvSpPr>
          <p:cNvPr id="21" name="Rectangle 20"/>
          <p:cNvSpPr/>
          <p:nvPr/>
        </p:nvSpPr>
        <p:spPr>
          <a:xfrm>
            <a:off x="897466" y="2641599"/>
            <a:ext cx="6299200" cy="659599"/>
          </a:xfrm>
          <a:prstGeom prst="rect">
            <a:avLst/>
          </a:prstGeom>
          <a:solidFill>
            <a:schemeClr val="accent2">
              <a:lumMod val="40000"/>
              <a:lumOff val="60000"/>
              <a:alpha val="21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760140" y="2179934"/>
            <a:ext cx="2105564" cy="461665"/>
          </a:xfrm>
          <a:prstGeom prst="rect">
            <a:avLst/>
          </a:prstGeom>
          <a:noFill/>
        </p:spPr>
        <p:txBody>
          <a:bodyPr wrap="none" rtlCol="0">
            <a:spAutoFit/>
          </a:bodyPr>
          <a:lstStyle/>
          <a:p>
            <a:r>
              <a:rPr lang="en-US" sz="2400" dirty="0">
                <a:solidFill>
                  <a:srgbClr val="B22222"/>
                </a:solidFill>
              </a:rPr>
              <a:t>Most common!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Statement </a:t>
            </a:r>
            <a:r>
              <a:rPr lang="en-US" sz="1800" baseline="-25000" dirty="0">
                <a:solidFill>
                  <a:schemeClr val="tx2">
                    <a:lumMod val="60000"/>
                    <a:lumOff val="40000"/>
                  </a:schemeClr>
                </a:solidFill>
              </a:rPr>
              <a:t>2 </a:t>
            </a:r>
            <a:r>
              <a:rPr lang="en-US" sz="1800" baseline="-25000" dirty="0">
                <a:solidFill>
                  <a:srgbClr val="558ED5"/>
                </a:solidFill>
              </a:rPr>
              <a:t>of 2</a:t>
            </a:r>
            <a:r>
              <a:rPr lang="en-US" sz="3200" dirty="0"/>
              <a:t> </a:t>
            </a:r>
          </a:p>
        </p:txBody>
      </p:sp>
      <p:pic>
        <p:nvPicPr>
          <p:cNvPr id="5" name="Content Placeholder 4" descr="untitled.tif"/>
          <p:cNvPicPr>
            <a:picLocks noGrp="1" noChangeAspect="1"/>
          </p:cNvPicPr>
          <p:nvPr>
            <p:ph idx="1"/>
          </p:nvPr>
        </p:nvPicPr>
        <p:blipFill>
          <a:blip r:embed="rId2"/>
          <a:srcRect t="-7793" b="-7793"/>
          <a:stretch>
            <a:fillRect/>
          </a:stretch>
        </p:blipFill>
        <p:spPr>
          <a:xfrm>
            <a:off x="778927" y="1600200"/>
            <a:ext cx="6949440" cy="4016306"/>
          </a:xfrm>
        </p:spPr>
      </p:pic>
      <p:sp>
        <p:nvSpPr>
          <p:cNvPr id="4" name="Slide Number Placeholder 3"/>
          <p:cNvSpPr>
            <a:spLocks noGrp="1"/>
          </p:cNvSpPr>
          <p:nvPr>
            <p:ph type="sldNum" sz="quarter" idx="12"/>
          </p:nvPr>
        </p:nvSpPr>
        <p:spPr/>
        <p:txBody>
          <a:bodyPr/>
          <a:lstStyle/>
          <a:p>
            <a:fld id="{87D7641F-1B94-7D48-9980-585AFFC348E4}" type="slidenum">
              <a:rPr lang="en-US" smtClean="0"/>
              <a:pPr/>
              <a:t>12</a:t>
            </a:fld>
            <a:endParaRPr lang="en-US" dirty="0"/>
          </a:p>
        </p:txBody>
      </p:sp>
      <p:cxnSp>
        <p:nvCxnSpPr>
          <p:cNvPr id="7" name="Straight Connector 6"/>
          <p:cNvCxnSpPr/>
          <p:nvPr/>
        </p:nvCxnSpPr>
        <p:spPr>
          <a:xfrm rot="5400000">
            <a:off x="-477600" y="3434037"/>
            <a:ext cx="3666089" cy="158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0800000">
            <a:off x="1353860" y="5267080"/>
            <a:ext cx="6757191" cy="79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95338" y="1998136"/>
            <a:ext cx="2242771" cy="461665"/>
          </a:xfrm>
          <a:prstGeom prst="rect">
            <a:avLst/>
          </a:prstGeom>
          <a:noFill/>
        </p:spPr>
        <p:txBody>
          <a:bodyPr wrap="none" rtlCol="0">
            <a:spAutoFit/>
          </a:bodyPr>
          <a:lstStyle/>
          <a:p>
            <a:r>
              <a:rPr lang="en-US" sz="2400" dirty="0">
                <a:solidFill>
                  <a:srgbClr val="6A5ACD"/>
                </a:solidFill>
              </a:rPr>
              <a:t>Density Forecast</a:t>
            </a:r>
          </a:p>
        </p:txBody>
      </p:sp>
      <p:sp>
        <p:nvSpPr>
          <p:cNvPr id="14" name="TextBox 13"/>
          <p:cNvSpPr txBox="1"/>
          <p:nvPr/>
        </p:nvSpPr>
        <p:spPr>
          <a:xfrm>
            <a:off x="1356239" y="1430870"/>
            <a:ext cx="2544286" cy="461665"/>
          </a:xfrm>
          <a:prstGeom prst="rect">
            <a:avLst/>
          </a:prstGeom>
          <a:noFill/>
        </p:spPr>
        <p:txBody>
          <a:bodyPr wrap="none" rtlCol="0">
            <a:spAutoFit/>
          </a:bodyPr>
          <a:lstStyle/>
          <a:p>
            <a:r>
              <a:rPr lang="en-US" sz="2400" dirty="0"/>
              <a:t>Probability Density</a:t>
            </a:r>
          </a:p>
        </p:txBody>
      </p:sp>
      <p:sp>
        <p:nvSpPr>
          <p:cNvPr id="15" name="TextBox 14"/>
          <p:cNvSpPr txBox="1"/>
          <p:nvPr/>
        </p:nvSpPr>
        <p:spPr>
          <a:xfrm>
            <a:off x="7423573" y="4803722"/>
            <a:ext cx="1739779" cy="461665"/>
          </a:xfrm>
          <a:prstGeom prst="rect">
            <a:avLst/>
          </a:prstGeom>
          <a:noFill/>
        </p:spPr>
        <p:txBody>
          <a:bodyPr wrap="none" rtlCol="0">
            <a:spAutoFit/>
          </a:bodyPr>
          <a:lstStyle/>
          <a:p>
            <a:r>
              <a:rPr lang="en-US" sz="2400" dirty="0"/>
              <a:t>GDP Growth</a:t>
            </a:r>
          </a:p>
        </p:txBody>
      </p:sp>
      <p:cxnSp>
        <p:nvCxnSpPr>
          <p:cNvPr id="17" name="Straight Connector 16"/>
          <p:cNvCxnSpPr/>
          <p:nvPr/>
        </p:nvCxnSpPr>
        <p:spPr>
          <a:xfrm rot="16200000" flipH="1">
            <a:off x="2818594" y="3683805"/>
            <a:ext cx="3117345" cy="508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2211770" y="4937154"/>
            <a:ext cx="622598" cy="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5903236" y="4937157"/>
            <a:ext cx="622598" cy="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962400" y="4806213"/>
            <a:ext cx="560670" cy="461665"/>
          </a:xfrm>
          <a:prstGeom prst="rect">
            <a:avLst/>
          </a:prstGeom>
          <a:noFill/>
        </p:spPr>
        <p:txBody>
          <a:bodyPr wrap="none" rtlCol="0">
            <a:spAutoFit/>
          </a:bodyPr>
          <a:lstStyle/>
          <a:p>
            <a:r>
              <a:rPr lang="en-US" sz="2400" dirty="0"/>
              <a:t>5%</a:t>
            </a:r>
          </a:p>
        </p:txBody>
      </p:sp>
      <p:sp>
        <p:nvSpPr>
          <p:cNvPr id="24" name="TextBox 23"/>
          <p:cNvSpPr txBox="1"/>
          <p:nvPr/>
        </p:nvSpPr>
        <p:spPr>
          <a:xfrm>
            <a:off x="6214534" y="4803722"/>
            <a:ext cx="560670" cy="461665"/>
          </a:xfrm>
          <a:prstGeom prst="rect">
            <a:avLst/>
          </a:prstGeom>
          <a:noFill/>
        </p:spPr>
        <p:txBody>
          <a:bodyPr wrap="none" rtlCol="0">
            <a:spAutoFit/>
          </a:bodyPr>
          <a:lstStyle/>
          <a:p>
            <a:r>
              <a:rPr lang="en-US" sz="2400" dirty="0"/>
              <a:t>5%</a:t>
            </a:r>
          </a:p>
        </p:txBody>
      </p:sp>
      <p:sp>
        <p:nvSpPr>
          <p:cNvPr id="25" name="TextBox 24"/>
          <p:cNvSpPr txBox="1"/>
          <p:nvPr/>
        </p:nvSpPr>
        <p:spPr>
          <a:xfrm>
            <a:off x="3409468" y="5311712"/>
            <a:ext cx="1952878" cy="830997"/>
          </a:xfrm>
          <a:prstGeom prst="rect">
            <a:avLst/>
          </a:prstGeom>
          <a:noFill/>
        </p:spPr>
        <p:txBody>
          <a:bodyPr wrap="none" rtlCol="0">
            <a:spAutoFit/>
          </a:bodyPr>
          <a:lstStyle/>
          <a:p>
            <a:pPr algn="ctr"/>
            <a:r>
              <a:rPr lang="en-US" sz="2400" dirty="0">
                <a:solidFill>
                  <a:schemeClr val="accent6">
                    <a:lumMod val="75000"/>
                  </a:schemeClr>
                </a:solidFill>
              </a:rPr>
              <a:t>1.3</a:t>
            </a:r>
          </a:p>
          <a:p>
            <a:pPr algn="ctr"/>
            <a:r>
              <a:rPr lang="en-US" sz="2400" dirty="0">
                <a:solidFill>
                  <a:schemeClr val="accent6">
                    <a:lumMod val="75000"/>
                  </a:schemeClr>
                </a:solidFill>
              </a:rPr>
              <a:t>Point Forecast</a:t>
            </a:r>
          </a:p>
        </p:txBody>
      </p:sp>
      <p:grpSp>
        <p:nvGrpSpPr>
          <p:cNvPr id="3" name="Group 36"/>
          <p:cNvGrpSpPr/>
          <p:nvPr/>
        </p:nvGrpSpPr>
        <p:grpSpPr>
          <a:xfrm>
            <a:off x="2063998" y="5301008"/>
            <a:ext cx="4516835" cy="1332341"/>
            <a:chOff x="2063998" y="5301008"/>
            <a:chExt cx="4516835" cy="1332341"/>
          </a:xfrm>
        </p:grpSpPr>
        <p:sp>
          <p:nvSpPr>
            <p:cNvPr id="26" name="TextBox 25"/>
            <p:cNvSpPr txBox="1"/>
            <p:nvPr/>
          </p:nvSpPr>
          <p:spPr>
            <a:xfrm>
              <a:off x="3019682" y="6171684"/>
              <a:ext cx="2858775" cy="461665"/>
            </a:xfrm>
            <a:prstGeom prst="rect">
              <a:avLst/>
            </a:prstGeom>
            <a:noFill/>
          </p:spPr>
          <p:txBody>
            <a:bodyPr wrap="none" rtlCol="0">
              <a:spAutoFit/>
            </a:bodyPr>
            <a:lstStyle/>
            <a:p>
              <a:r>
                <a:rPr lang="en-US" sz="2400" dirty="0">
                  <a:solidFill>
                    <a:schemeClr val="accent5">
                      <a:lumMod val="75000"/>
                    </a:schemeClr>
                  </a:solidFill>
                </a:rPr>
                <a:t>90% Interval Forecast</a:t>
              </a:r>
            </a:p>
          </p:txBody>
        </p:sp>
        <p:cxnSp>
          <p:nvCxnSpPr>
            <p:cNvPr id="28" name="Straight Connector 27"/>
            <p:cNvCxnSpPr/>
            <p:nvPr/>
          </p:nvCxnSpPr>
          <p:spPr>
            <a:xfrm flipV="1">
              <a:off x="2523068" y="6412908"/>
              <a:ext cx="430917" cy="1435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063998" y="5311712"/>
              <a:ext cx="889987" cy="461665"/>
            </a:xfrm>
            <a:prstGeom prst="rect">
              <a:avLst/>
            </a:prstGeom>
            <a:noFill/>
          </p:spPr>
          <p:txBody>
            <a:bodyPr wrap="none" rtlCol="0">
              <a:spAutoFit/>
            </a:bodyPr>
            <a:lstStyle/>
            <a:p>
              <a:r>
                <a:rPr lang="en-US" sz="2400" dirty="0">
                  <a:solidFill>
                    <a:srgbClr val="31859C"/>
                  </a:solidFill>
                </a:rPr>
                <a:t>-2.3%</a:t>
              </a:r>
            </a:p>
          </p:txBody>
        </p:sp>
        <p:sp>
          <p:nvSpPr>
            <p:cNvPr id="30" name="TextBox 29"/>
            <p:cNvSpPr txBox="1"/>
            <p:nvPr/>
          </p:nvSpPr>
          <p:spPr>
            <a:xfrm>
              <a:off x="5786475" y="5301008"/>
              <a:ext cx="794358" cy="461665"/>
            </a:xfrm>
            <a:prstGeom prst="rect">
              <a:avLst/>
            </a:prstGeom>
            <a:noFill/>
          </p:spPr>
          <p:txBody>
            <a:bodyPr wrap="none" rtlCol="0">
              <a:spAutoFit/>
            </a:bodyPr>
            <a:lstStyle/>
            <a:p>
              <a:r>
                <a:rPr lang="en-US" sz="2400" dirty="0">
                  <a:solidFill>
                    <a:srgbClr val="31859C"/>
                  </a:solidFill>
                </a:rPr>
                <a:t>4.3%</a:t>
              </a:r>
            </a:p>
          </p:txBody>
        </p:sp>
        <p:cxnSp>
          <p:nvCxnSpPr>
            <p:cNvPr id="32" name="Straight Connector 31"/>
            <p:cNvCxnSpPr/>
            <p:nvPr/>
          </p:nvCxnSpPr>
          <p:spPr>
            <a:xfrm rot="5400000">
              <a:off x="2228705" y="6101608"/>
              <a:ext cx="622598" cy="2"/>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5903238" y="6115958"/>
              <a:ext cx="622598" cy="2"/>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929256" y="6428846"/>
              <a:ext cx="285282" cy="1588"/>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Statement </a:t>
            </a:r>
            <a:r>
              <a:rPr lang="en-US" sz="1800" baseline="-25000" dirty="0">
                <a:solidFill>
                  <a:schemeClr val="tx2">
                    <a:lumMod val="60000"/>
                    <a:lumOff val="40000"/>
                  </a:schemeClr>
                </a:solidFill>
              </a:rPr>
              <a:t>2 </a:t>
            </a:r>
            <a:r>
              <a:rPr lang="en-US" sz="1800" baseline="-25000" dirty="0">
                <a:solidFill>
                  <a:srgbClr val="558ED5"/>
                </a:solidFill>
              </a:rPr>
              <a:t>of 2</a:t>
            </a:r>
            <a:r>
              <a:rPr lang="en-US" sz="3200" dirty="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13</a:t>
            </a:fld>
            <a:endParaRPr lang="en-US" dirty="0"/>
          </a:p>
        </p:txBody>
      </p:sp>
      <p:grpSp>
        <p:nvGrpSpPr>
          <p:cNvPr id="3" name="Group 30"/>
          <p:cNvGrpSpPr/>
          <p:nvPr/>
        </p:nvGrpSpPr>
        <p:grpSpPr>
          <a:xfrm>
            <a:off x="685800" y="2057400"/>
            <a:ext cx="7924800" cy="3733800"/>
            <a:chOff x="1143000" y="685800"/>
            <a:chExt cx="7924800" cy="3733800"/>
          </a:xfrm>
        </p:grpSpPr>
        <p:sp>
          <p:nvSpPr>
            <p:cNvPr id="35" name="Text Box 35"/>
            <p:cNvSpPr txBox="1">
              <a:spLocks noChangeArrowheads="1"/>
            </p:cNvSpPr>
            <p:nvPr/>
          </p:nvSpPr>
          <p:spPr bwMode="auto">
            <a:xfrm>
              <a:off x="2124075" y="4052888"/>
              <a:ext cx="1695450" cy="366712"/>
            </a:xfrm>
            <a:prstGeom prst="rect">
              <a:avLst/>
            </a:prstGeom>
            <a:noFill/>
            <a:ln w="9525">
              <a:noFill/>
              <a:miter lim="800000"/>
              <a:headEnd/>
              <a:tailEnd/>
            </a:ln>
            <a:effectLst/>
          </p:spPr>
          <p:txBody>
            <a:bodyPr wrap="none">
              <a:spAutoFit/>
            </a:bodyPr>
            <a:lstStyle/>
            <a:p>
              <a:r>
                <a:rPr lang="en-US" sz="1800">
                  <a:effectLst/>
                </a:rPr>
                <a:t>Information set</a:t>
              </a:r>
            </a:p>
          </p:txBody>
        </p:sp>
        <p:sp>
          <p:nvSpPr>
            <p:cNvPr id="36" name="TextBox 35"/>
            <p:cNvSpPr txBox="1"/>
            <p:nvPr/>
          </p:nvSpPr>
          <p:spPr>
            <a:xfrm>
              <a:off x="6781800" y="1066800"/>
              <a:ext cx="2286000" cy="461665"/>
            </a:xfrm>
            <a:prstGeom prst="rect">
              <a:avLst/>
            </a:prstGeom>
            <a:noFill/>
          </p:spPr>
          <p:txBody>
            <a:bodyPr wrap="square" rtlCol="0">
              <a:spAutoFit/>
            </a:bodyPr>
            <a:lstStyle/>
            <a:p>
              <a:r>
                <a:rPr lang="en-US" sz="1200" dirty="0"/>
                <a:t>Conditional  probability </a:t>
              </a:r>
            </a:p>
            <a:p>
              <a:r>
                <a:rPr lang="en-US" sz="1200" dirty="0"/>
                <a:t>density function of</a:t>
              </a:r>
            </a:p>
          </p:txBody>
        </p:sp>
        <p:grpSp>
          <p:nvGrpSpPr>
            <p:cNvPr id="5" name="Group 53"/>
            <p:cNvGrpSpPr/>
            <p:nvPr/>
          </p:nvGrpSpPr>
          <p:grpSpPr>
            <a:xfrm>
              <a:off x="1143000" y="685800"/>
              <a:ext cx="7385050" cy="3544887"/>
              <a:chOff x="1225550" y="700088"/>
              <a:chExt cx="7385050" cy="3544887"/>
            </a:xfrm>
          </p:grpSpPr>
          <p:sp>
            <p:nvSpPr>
              <p:cNvPr id="38" name="Text Box 49"/>
              <p:cNvSpPr txBox="1">
                <a:spLocks noChangeArrowheads="1"/>
              </p:cNvSpPr>
              <p:nvPr/>
            </p:nvSpPr>
            <p:spPr bwMode="auto">
              <a:xfrm>
                <a:off x="6788150" y="762000"/>
                <a:ext cx="1822450" cy="366712"/>
              </a:xfrm>
              <a:prstGeom prst="rect">
                <a:avLst/>
              </a:prstGeom>
              <a:noFill/>
              <a:ln w="9525">
                <a:noFill/>
                <a:miter lim="800000"/>
                <a:headEnd/>
                <a:tailEnd/>
              </a:ln>
              <a:effectLst/>
            </p:spPr>
            <p:txBody>
              <a:bodyPr wrap="none">
                <a:spAutoFit/>
              </a:bodyPr>
              <a:lstStyle/>
              <a:p>
                <a:r>
                  <a:rPr lang="en-US" sz="1800" dirty="0">
                    <a:effectLst/>
                  </a:rPr>
                  <a:t>Density forecast</a:t>
                </a:r>
              </a:p>
            </p:txBody>
          </p:sp>
          <p:sp>
            <p:nvSpPr>
              <p:cNvPr id="39" name="Line 9"/>
              <p:cNvSpPr>
                <a:spLocks noChangeShapeType="1"/>
              </p:cNvSpPr>
              <p:nvPr/>
            </p:nvSpPr>
            <p:spPr bwMode="auto">
              <a:xfrm>
                <a:off x="1682750" y="3482975"/>
                <a:ext cx="5867400" cy="0"/>
              </a:xfrm>
              <a:prstGeom prst="line">
                <a:avLst/>
              </a:prstGeom>
              <a:noFill/>
              <a:ln w="9525">
                <a:solidFill>
                  <a:schemeClr val="tx1"/>
                </a:solidFill>
                <a:round/>
                <a:headEnd/>
                <a:tailEnd type="triangle" w="med" len="med"/>
              </a:ln>
              <a:effectLst/>
            </p:spPr>
            <p:txBody>
              <a:bodyPr/>
              <a:lstStyle/>
              <a:p>
                <a:endParaRPr lang="en-US"/>
              </a:p>
            </p:txBody>
          </p:sp>
          <p:sp>
            <p:nvSpPr>
              <p:cNvPr id="40" name="Line 10"/>
              <p:cNvSpPr>
                <a:spLocks noChangeShapeType="1"/>
              </p:cNvSpPr>
              <p:nvPr/>
            </p:nvSpPr>
            <p:spPr bwMode="auto">
              <a:xfrm flipV="1">
                <a:off x="1682750" y="1425575"/>
                <a:ext cx="0" cy="2057400"/>
              </a:xfrm>
              <a:prstGeom prst="line">
                <a:avLst/>
              </a:prstGeom>
              <a:noFill/>
              <a:ln w="9525">
                <a:solidFill>
                  <a:schemeClr val="tx1"/>
                </a:solidFill>
                <a:round/>
                <a:headEnd/>
                <a:tailEnd type="triangle" w="med" len="med"/>
              </a:ln>
              <a:effectLst/>
            </p:spPr>
            <p:txBody>
              <a:bodyPr/>
              <a:lstStyle/>
              <a:p>
                <a:endParaRPr lang="en-US"/>
              </a:p>
            </p:txBody>
          </p:sp>
          <p:sp>
            <p:nvSpPr>
              <p:cNvPr id="41" name="Line 11"/>
              <p:cNvSpPr>
                <a:spLocks noChangeShapeType="1"/>
              </p:cNvSpPr>
              <p:nvPr/>
            </p:nvSpPr>
            <p:spPr bwMode="auto">
              <a:xfrm>
                <a:off x="4730750" y="1273175"/>
                <a:ext cx="0" cy="2209800"/>
              </a:xfrm>
              <a:prstGeom prst="line">
                <a:avLst/>
              </a:prstGeom>
              <a:noFill/>
              <a:ln w="9525">
                <a:solidFill>
                  <a:schemeClr val="tx1"/>
                </a:solidFill>
                <a:round/>
                <a:headEnd/>
                <a:tailEnd/>
              </a:ln>
              <a:effectLst/>
            </p:spPr>
            <p:txBody>
              <a:bodyPr/>
              <a:lstStyle/>
              <a:p>
                <a:endParaRPr lang="en-US"/>
              </a:p>
            </p:txBody>
          </p:sp>
          <p:sp>
            <p:nvSpPr>
              <p:cNvPr id="42" name="Line 12"/>
              <p:cNvSpPr>
                <a:spLocks noChangeShapeType="1"/>
              </p:cNvSpPr>
              <p:nvPr/>
            </p:nvSpPr>
            <p:spPr bwMode="auto">
              <a:xfrm>
                <a:off x="2139950" y="3406775"/>
                <a:ext cx="0" cy="152400"/>
              </a:xfrm>
              <a:prstGeom prst="line">
                <a:avLst/>
              </a:prstGeom>
              <a:noFill/>
              <a:ln w="9525">
                <a:solidFill>
                  <a:schemeClr val="tx1"/>
                </a:solidFill>
                <a:round/>
                <a:headEnd/>
                <a:tailEnd/>
              </a:ln>
              <a:effectLst/>
            </p:spPr>
            <p:txBody>
              <a:bodyPr/>
              <a:lstStyle/>
              <a:p>
                <a:endParaRPr lang="en-US"/>
              </a:p>
            </p:txBody>
          </p:sp>
          <p:sp>
            <p:nvSpPr>
              <p:cNvPr id="43" name="Line 13"/>
              <p:cNvSpPr>
                <a:spLocks noChangeShapeType="1"/>
              </p:cNvSpPr>
              <p:nvPr/>
            </p:nvSpPr>
            <p:spPr bwMode="auto">
              <a:xfrm>
                <a:off x="2673350" y="3406775"/>
                <a:ext cx="0" cy="152400"/>
              </a:xfrm>
              <a:prstGeom prst="line">
                <a:avLst/>
              </a:prstGeom>
              <a:noFill/>
              <a:ln w="9525">
                <a:solidFill>
                  <a:schemeClr val="tx1"/>
                </a:solidFill>
                <a:round/>
                <a:headEnd/>
                <a:tailEnd/>
              </a:ln>
              <a:effectLst/>
            </p:spPr>
            <p:txBody>
              <a:bodyPr/>
              <a:lstStyle/>
              <a:p>
                <a:endParaRPr lang="en-US"/>
              </a:p>
            </p:txBody>
          </p:sp>
          <p:sp>
            <p:nvSpPr>
              <p:cNvPr id="44" name="Line 14"/>
              <p:cNvSpPr>
                <a:spLocks noChangeShapeType="1"/>
              </p:cNvSpPr>
              <p:nvPr/>
            </p:nvSpPr>
            <p:spPr bwMode="auto">
              <a:xfrm>
                <a:off x="6102350" y="3406775"/>
                <a:ext cx="0" cy="152400"/>
              </a:xfrm>
              <a:prstGeom prst="line">
                <a:avLst/>
              </a:prstGeom>
              <a:noFill/>
              <a:ln w="9525">
                <a:solidFill>
                  <a:schemeClr val="tx1"/>
                </a:solidFill>
                <a:round/>
                <a:headEnd/>
                <a:tailEnd/>
              </a:ln>
              <a:effectLst/>
            </p:spPr>
            <p:txBody>
              <a:bodyPr/>
              <a:lstStyle/>
              <a:p>
                <a:endParaRPr lang="en-US"/>
              </a:p>
            </p:txBody>
          </p:sp>
          <p:sp>
            <p:nvSpPr>
              <p:cNvPr id="45" name="Text Box 15"/>
              <p:cNvSpPr txBox="1">
                <a:spLocks noChangeArrowheads="1"/>
              </p:cNvSpPr>
              <p:nvPr/>
            </p:nvSpPr>
            <p:spPr bwMode="auto">
              <a:xfrm>
                <a:off x="1514475" y="3573463"/>
                <a:ext cx="311150" cy="366712"/>
              </a:xfrm>
              <a:prstGeom prst="rect">
                <a:avLst/>
              </a:prstGeom>
              <a:noFill/>
              <a:ln w="9525">
                <a:noFill/>
                <a:miter lim="800000"/>
                <a:headEnd/>
                <a:tailEnd/>
              </a:ln>
              <a:effectLst/>
            </p:spPr>
            <p:txBody>
              <a:bodyPr wrap="none">
                <a:spAutoFit/>
              </a:bodyPr>
              <a:lstStyle/>
              <a:p>
                <a:r>
                  <a:rPr lang="en-US" sz="1800">
                    <a:effectLst/>
                  </a:rPr>
                  <a:t>0</a:t>
                </a:r>
              </a:p>
            </p:txBody>
          </p:sp>
          <p:sp>
            <p:nvSpPr>
              <p:cNvPr id="46" name="Text Box 16"/>
              <p:cNvSpPr txBox="1">
                <a:spLocks noChangeArrowheads="1"/>
              </p:cNvSpPr>
              <p:nvPr/>
            </p:nvSpPr>
            <p:spPr bwMode="auto">
              <a:xfrm>
                <a:off x="1971675" y="3573463"/>
                <a:ext cx="311150" cy="366712"/>
              </a:xfrm>
              <a:prstGeom prst="rect">
                <a:avLst/>
              </a:prstGeom>
              <a:noFill/>
              <a:ln w="9525">
                <a:noFill/>
                <a:miter lim="800000"/>
                <a:headEnd/>
                <a:tailEnd/>
              </a:ln>
              <a:effectLst/>
            </p:spPr>
            <p:txBody>
              <a:bodyPr wrap="none">
                <a:spAutoFit/>
              </a:bodyPr>
              <a:lstStyle/>
              <a:p>
                <a:r>
                  <a:rPr lang="en-US" sz="1800">
                    <a:effectLst/>
                  </a:rPr>
                  <a:t>1</a:t>
                </a:r>
              </a:p>
            </p:txBody>
          </p:sp>
          <p:sp>
            <p:nvSpPr>
              <p:cNvPr id="47" name="Text Box 17"/>
              <p:cNvSpPr txBox="1">
                <a:spLocks noChangeArrowheads="1"/>
              </p:cNvSpPr>
              <p:nvPr/>
            </p:nvSpPr>
            <p:spPr bwMode="auto">
              <a:xfrm>
                <a:off x="2520950" y="3573463"/>
                <a:ext cx="311150" cy="366712"/>
              </a:xfrm>
              <a:prstGeom prst="rect">
                <a:avLst/>
              </a:prstGeom>
              <a:noFill/>
              <a:ln w="9525">
                <a:noFill/>
                <a:miter lim="800000"/>
                <a:headEnd/>
                <a:tailEnd/>
              </a:ln>
              <a:effectLst/>
            </p:spPr>
            <p:txBody>
              <a:bodyPr wrap="none">
                <a:spAutoFit/>
              </a:bodyPr>
              <a:lstStyle/>
              <a:p>
                <a:r>
                  <a:rPr lang="en-US" sz="1800">
                    <a:effectLst/>
                  </a:rPr>
                  <a:t>2</a:t>
                </a:r>
              </a:p>
            </p:txBody>
          </p:sp>
          <p:sp>
            <p:nvSpPr>
              <p:cNvPr id="48" name="Text Box 18"/>
              <p:cNvSpPr txBox="1">
                <a:spLocks noChangeArrowheads="1"/>
              </p:cNvSpPr>
              <p:nvPr/>
            </p:nvSpPr>
            <p:spPr bwMode="auto">
              <a:xfrm>
                <a:off x="4562475" y="3519488"/>
                <a:ext cx="247650" cy="366712"/>
              </a:xfrm>
              <a:prstGeom prst="rect">
                <a:avLst/>
              </a:prstGeom>
              <a:noFill/>
              <a:ln w="9525">
                <a:noFill/>
                <a:miter lim="800000"/>
                <a:headEnd/>
                <a:tailEnd/>
              </a:ln>
              <a:effectLst/>
            </p:spPr>
            <p:txBody>
              <a:bodyPr wrap="none">
                <a:spAutoFit/>
              </a:bodyPr>
              <a:lstStyle/>
              <a:p>
                <a:r>
                  <a:rPr lang="en-US" sz="1800">
                    <a:effectLst/>
                  </a:rPr>
                  <a:t>t</a:t>
                </a:r>
              </a:p>
            </p:txBody>
          </p:sp>
          <p:sp>
            <p:nvSpPr>
              <p:cNvPr id="49" name="Text Box 19"/>
              <p:cNvSpPr txBox="1">
                <a:spLocks noChangeArrowheads="1"/>
              </p:cNvSpPr>
              <p:nvPr/>
            </p:nvSpPr>
            <p:spPr bwMode="auto">
              <a:xfrm>
                <a:off x="5934075" y="3519488"/>
                <a:ext cx="508000" cy="366712"/>
              </a:xfrm>
              <a:prstGeom prst="rect">
                <a:avLst/>
              </a:prstGeom>
              <a:noFill/>
              <a:ln w="9525">
                <a:noFill/>
                <a:miter lim="800000"/>
                <a:headEnd/>
                <a:tailEnd/>
              </a:ln>
              <a:effectLst/>
            </p:spPr>
            <p:txBody>
              <a:bodyPr wrap="none">
                <a:spAutoFit/>
              </a:bodyPr>
              <a:lstStyle/>
              <a:p>
                <a:r>
                  <a:rPr lang="en-US" sz="1800">
                    <a:effectLst/>
                  </a:rPr>
                  <a:t>t+h</a:t>
                </a:r>
              </a:p>
            </p:txBody>
          </p:sp>
          <p:sp>
            <p:nvSpPr>
              <p:cNvPr id="50" name="Text Box 20"/>
              <p:cNvSpPr txBox="1">
                <a:spLocks noChangeArrowheads="1"/>
              </p:cNvSpPr>
              <p:nvPr/>
            </p:nvSpPr>
            <p:spPr bwMode="auto">
              <a:xfrm>
                <a:off x="7381875" y="3443288"/>
                <a:ext cx="615950" cy="366712"/>
              </a:xfrm>
              <a:prstGeom prst="rect">
                <a:avLst/>
              </a:prstGeom>
              <a:noFill/>
              <a:ln w="9525">
                <a:noFill/>
                <a:miter lim="800000"/>
                <a:headEnd/>
                <a:tailEnd/>
              </a:ln>
              <a:effectLst/>
            </p:spPr>
            <p:txBody>
              <a:bodyPr wrap="none">
                <a:spAutoFit/>
              </a:bodyPr>
              <a:lstStyle/>
              <a:p>
                <a:r>
                  <a:rPr lang="en-US" sz="1800">
                    <a:effectLst/>
                  </a:rPr>
                  <a:t>time</a:t>
                </a:r>
              </a:p>
            </p:txBody>
          </p:sp>
          <p:sp>
            <p:nvSpPr>
              <p:cNvPr id="51" name="Text Box 21"/>
              <p:cNvSpPr txBox="1">
                <a:spLocks noChangeArrowheads="1"/>
              </p:cNvSpPr>
              <p:nvPr/>
            </p:nvSpPr>
            <p:spPr bwMode="auto">
              <a:xfrm>
                <a:off x="1971675" y="22574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2" name="Text Box 22"/>
              <p:cNvSpPr txBox="1">
                <a:spLocks noChangeArrowheads="1"/>
              </p:cNvSpPr>
              <p:nvPr/>
            </p:nvSpPr>
            <p:spPr bwMode="auto">
              <a:xfrm>
                <a:off x="2581275" y="21812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3" name="Text Box 23"/>
              <p:cNvSpPr txBox="1">
                <a:spLocks noChangeArrowheads="1"/>
              </p:cNvSpPr>
              <p:nvPr/>
            </p:nvSpPr>
            <p:spPr bwMode="auto">
              <a:xfrm>
                <a:off x="4578350" y="18002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4" name="Line 24"/>
              <p:cNvSpPr>
                <a:spLocks noChangeShapeType="1"/>
              </p:cNvSpPr>
              <p:nvPr/>
            </p:nvSpPr>
            <p:spPr bwMode="auto">
              <a:xfrm>
                <a:off x="1682750" y="2035175"/>
                <a:ext cx="457200" cy="762000"/>
              </a:xfrm>
              <a:prstGeom prst="line">
                <a:avLst/>
              </a:prstGeom>
              <a:noFill/>
              <a:ln w="9525">
                <a:solidFill>
                  <a:schemeClr val="tx1"/>
                </a:solidFill>
                <a:round/>
                <a:headEnd/>
                <a:tailEnd/>
              </a:ln>
              <a:effectLst/>
            </p:spPr>
            <p:txBody>
              <a:bodyPr/>
              <a:lstStyle/>
              <a:p>
                <a:endParaRPr lang="en-US"/>
              </a:p>
            </p:txBody>
          </p:sp>
          <p:sp>
            <p:nvSpPr>
              <p:cNvPr id="55" name="Line 25"/>
              <p:cNvSpPr>
                <a:spLocks noChangeShapeType="1"/>
              </p:cNvSpPr>
              <p:nvPr/>
            </p:nvSpPr>
            <p:spPr bwMode="auto">
              <a:xfrm flipV="1">
                <a:off x="2139950" y="2720975"/>
                <a:ext cx="609600" cy="76200"/>
              </a:xfrm>
              <a:prstGeom prst="line">
                <a:avLst/>
              </a:prstGeom>
              <a:noFill/>
              <a:ln w="9525">
                <a:solidFill>
                  <a:schemeClr val="tx1"/>
                </a:solidFill>
                <a:round/>
                <a:headEnd/>
                <a:tailEnd/>
              </a:ln>
              <a:effectLst/>
            </p:spPr>
            <p:txBody>
              <a:bodyPr/>
              <a:lstStyle/>
              <a:p>
                <a:endParaRPr lang="en-US"/>
              </a:p>
            </p:txBody>
          </p:sp>
          <p:sp>
            <p:nvSpPr>
              <p:cNvPr id="56" name="Line 26"/>
              <p:cNvSpPr>
                <a:spLocks noChangeShapeType="1"/>
              </p:cNvSpPr>
              <p:nvPr/>
            </p:nvSpPr>
            <p:spPr bwMode="auto">
              <a:xfrm flipV="1">
                <a:off x="2749550" y="2111375"/>
                <a:ext cx="457200" cy="609600"/>
              </a:xfrm>
              <a:prstGeom prst="line">
                <a:avLst/>
              </a:prstGeom>
              <a:noFill/>
              <a:ln w="9525">
                <a:solidFill>
                  <a:schemeClr val="tx1"/>
                </a:solidFill>
                <a:round/>
                <a:headEnd/>
                <a:tailEnd/>
              </a:ln>
              <a:effectLst/>
            </p:spPr>
            <p:txBody>
              <a:bodyPr/>
              <a:lstStyle/>
              <a:p>
                <a:endParaRPr lang="en-US"/>
              </a:p>
            </p:txBody>
          </p:sp>
          <p:sp>
            <p:nvSpPr>
              <p:cNvPr id="57" name="Line 27"/>
              <p:cNvSpPr>
                <a:spLocks noChangeShapeType="1"/>
              </p:cNvSpPr>
              <p:nvPr/>
            </p:nvSpPr>
            <p:spPr bwMode="auto">
              <a:xfrm>
                <a:off x="3206750" y="2111375"/>
                <a:ext cx="457200" cy="381000"/>
              </a:xfrm>
              <a:prstGeom prst="line">
                <a:avLst/>
              </a:prstGeom>
              <a:noFill/>
              <a:ln w="9525">
                <a:solidFill>
                  <a:schemeClr val="tx1"/>
                </a:solidFill>
                <a:round/>
                <a:headEnd/>
                <a:tailEnd/>
              </a:ln>
              <a:effectLst/>
            </p:spPr>
            <p:txBody>
              <a:bodyPr/>
              <a:lstStyle/>
              <a:p>
                <a:endParaRPr lang="en-US"/>
              </a:p>
            </p:txBody>
          </p:sp>
          <p:sp>
            <p:nvSpPr>
              <p:cNvPr id="58" name="Line 29"/>
              <p:cNvSpPr>
                <a:spLocks noChangeShapeType="1"/>
              </p:cNvSpPr>
              <p:nvPr/>
            </p:nvSpPr>
            <p:spPr bwMode="auto">
              <a:xfrm>
                <a:off x="3663950" y="2492375"/>
                <a:ext cx="457200" cy="533400"/>
              </a:xfrm>
              <a:prstGeom prst="line">
                <a:avLst/>
              </a:prstGeom>
              <a:noFill/>
              <a:ln w="9525">
                <a:solidFill>
                  <a:schemeClr val="tx1"/>
                </a:solidFill>
                <a:round/>
                <a:headEnd/>
                <a:tailEnd/>
              </a:ln>
              <a:effectLst/>
            </p:spPr>
            <p:txBody>
              <a:bodyPr/>
              <a:lstStyle/>
              <a:p>
                <a:endParaRPr lang="en-US"/>
              </a:p>
            </p:txBody>
          </p:sp>
          <p:sp>
            <p:nvSpPr>
              <p:cNvPr id="59" name="Line 30"/>
              <p:cNvSpPr>
                <a:spLocks noChangeShapeType="1"/>
              </p:cNvSpPr>
              <p:nvPr/>
            </p:nvSpPr>
            <p:spPr bwMode="auto">
              <a:xfrm flipV="1">
                <a:off x="4121150" y="2263775"/>
                <a:ext cx="609600" cy="762000"/>
              </a:xfrm>
              <a:prstGeom prst="line">
                <a:avLst/>
              </a:prstGeom>
              <a:noFill/>
              <a:ln w="9525">
                <a:solidFill>
                  <a:schemeClr val="tx1"/>
                </a:solidFill>
                <a:round/>
                <a:headEnd/>
                <a:tailEnd/>
              </a:ln>
              <a:effectLst/>
            </p:spPr>
            <p:txBody>
              <a:bodyPr/>
              <a:lstStyle/>
              <a:p>
                <a:endParaRPr lang="en-US"/>
              </a:p>
            </p:txBody>
          </p:sp>
          <p:sp>
            <p:nvSpPr>
              <p:cNvPr id="60" name="Text Box 31"/>
              <p:cNvSpPr txBox="1">
                <a:spLocks noChangeArrowheads="1"/>
              </p:cNvSpPr>
              <p:nvPr/>
            </p:nvSpPr>
            <p:spPr bwMode="auto">
              <a:xfrm>
                <a:off x="2962275" y="3443288"/>
                <a:ext cx="1454150" cy="366712"/>
              </a:xfrm>
              <a:prstGeom prst="rect">
                <a:avLst/>
              </a:prstGeom>
              <a:noFill/>
              <a:ln w="9525">
                <a:noFill/>
                <a:miter lim="800000"/>
                <a:headEnd/>
                <a:tailEnd/>
              </a:ln>
              <a:effectLst/>
            </p:spPr>
            <p:txBody>
              <a:bodyPr wrap="none">
                <a:spAutoFit/>
              </a:bodyPr>
              <a:lstStyle/>
              <a:p>
                <a:r>
                  <a:rPr lang="en-US" sz="1800">
                    <a:effectLst/>
                  </a:rPr>
                  <a:t>……………..</a:t>
                </a:r>
              </a:p>
            </p:txBody>
          </p:sp>
          <p:sp>
            <p:nvSpPr>
              <p:cNvPr id="61" name="Line 32"/>
              <p:cNvSpPr>
                <a:spLocks noChangeShapeType="1"/>
              </p:cNvSpPr>
              <p:nvPr/>
            </p:nvSpPr>
            <p:spPr bwMode="auto">
              <a:xfrm>
                <a:off x="6102350" y="1273175"/>
                <a:ext cx="0" cy="2209800"/>
              </a:xfrm>
              <a:prstGeom prst="line">
                <a:avLst/>
              </a:prstGeom>
              <a:noFill/>
              <a:ln w="9525">
                <a:solidFill>
                  <a:schemeClr val="tx1"/>
                </a:solidFill>
                <a:prstDash val="dashDot"/>
                <a:round/>
                <a:headEnd/>
                <a:tailEnd/>
              </a:ln>
              <a:effectLst/>
            </p:spPr>
            <p:txBody>
              <a:bodyPr/>
              <a:lstStyle/>
              <a:p>
                <a:endParaRPr lang="en-US"/>
              </a:p>
            </p:txBody>
          </p:sp>
          <p:sp>
            <p:nvSpPr>
              <p:cNvPr id="62" name="Text Box 34"/>
              <p:cNvSpPr txBox="1">
                <a:spLocks noChangeArrowheads="1"/>
              </p:cNvSpPr>
              <p:nvPr/>
            </p:nvSpPr>
            <p:spPr bwMode="auto">
              <a:xfrm>
                <a:off x="5949950" y="1349375"/>
                <a:ext cx="417513" cy="1098550"/>
              </a:xfrm>
              <a:prstGeom prst="rect">
                <a:avLst/>
              </a:prstGeom>
              <a:noFill/>
              <a:ln w="9525">
                <a:noFill/>
                <a:miter lim="800000"/>
                <a:headEnd/>
                <a:tailEnd/>
              </a:ln>
              <a:effectLst/>
            </p:spPr>
            <p:txBody>
              <a:bodyPr wrap="none">
                <a:spAutoFit/>
              </a:bodyPr>
              <a:lstStyle/>
              <a:p>
                <a:r>
                  <a:rPr lang="en-US" sz="6600">
                    <a:effectLst/>
                  </a:rPr>
                  <a:t>.</a:t>
                </a:r>
              </a:p>
            </p:txBody>
          </p:sp>
          <p:sp>
            <p:nvSpPr>
              <p:cNvPr id="63" name="Line 36"/>
              <p:cNvSpPr>
                <a:spLocks noChangeShapeType="1"/>
              </p:cNvSpPr>
              <p:nvPr/>
            </p:nvSpPr>
            <p:spPr bwMode="auto">
              <a:xfrm>
                <a:off x="3816350" y="4244975"/>
                <a:ext cx="914400" cy="0"/>
              </a:xfrm>
              <a:prstGeom prst="line">
                <a:avLst/>
              </a:prstGeom>
              <a:noFill/>
              <a:ln w="9525">
                <a:solidFill>
                  <a:schemeClr val="tx1"/>
                </a:solidFill>
                <a:round/>
                <a:headEnd/>
                <a:tailEnd type="triangle" w="med" len="med"/>
              </a:ln>
              <a:effectLst/>
            </p:spPr>
            <p:txBody>
              <a:bodyPr/>
              <a:lstStyle/>
              <a:p>
                <a:endParaRPr lang="en-US"/>
              </a:p>
            </p:txBody>
          </p:sp>
          <p:sp>
            <p:nvSpPr>
              <p:cNvPr id="64" name="Line 37"/>
              <p:cNvSpPr>
                <a:spLocks noChangeShapeType="1"/>
              </p:cNvSpPr>
              <p:nvPr/>
            </p:nvSpPr>
            <p:spPr bwMode="auto">
              <a:xfrm flipH="1">
                <a:off x="1682750" y="4244975"/>
                <a:ext cx="457200" cy="0"/>
              </a:xfrm>
              <a:prstGeom prst="line">
                <a:avLst/>
              </a:prstGeom>
              <a:noFill/>
              <a:ln w="9525">
                <a:solidFill>
                  <a:schemeClr val="tx1"/>
                </a:solidFill>
                <a:round/>
                <a:headEnd/>
                <a:tailEnd type="triangle" w="med" len="med"/>
              </a:ln>
              <a:effectLst/>
            </p:spPr>
            <p:txBody>
              <a:bodyPr/>
              <a:lstStyle/>
              <a:p>
                <a:endParaRPr lang="en-US"/>
              </a:p>
            </p:txBody>
          </p:sp>
          <p:graphicFrame>
            <p:nvGraphicFramePr>
              <p:cNvPr id="65" name="Object 38"/>
              <p:cNvGraphicFramePr>
                <a:graphicFrameLocks noChangeAspect="1"/>
              </p:cNvGraphicFramePr>
              <p:nvPr/>
            </p:nvGraphicFramePr>
            <p:xfrm>
              <a:off x="1225550" y="1425575"/>
              <a:ext cx="385763" cy="533400"/>
            </p:xfrm>
            <a:graphic>
              <a:graphicData uri="http://schemas.openxmlformats.org/presentationml/2006/ole">
                <mc:AlternateContent xmlns:mc="http://schemas.openxmlformats.org/markup-compatibility/2006">
                  <mc:Choice xmlns:v="urn:schemas-microsoft-com:vml" Requires="v">
                    <p:oleObj spid="_x0000_s59400" name="Equation" r:id="rId3" imgW="164880" imgH="228600" progId="Equation.3">
                      <p:embed/>
                    </p:oleObj>
                  </mc:Choice>
                  <mc:Fallback>
                    <p:oleObj name="Equation" r:id="rId3" imgW="1648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1425575"/>
                            <a:ext cx="3857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Line 41"/>
              <p:cNvSpPr>
                <a:spLocks noChangeShapeType="1"/>
              </p:cNvSpPr>
              <p:nvPr/>
            </p:nvSpPr>
            <p:spPr bwMode="auto">
              <a:xfrm>
                <a:off x="5949950" y="1425575"/>
                <a:ext cx="304800" cy="0"/>
              </a:xfrm>
              <a:prstGeom prst="line">
                <a:avLst/>
              </a:prstGeom>
              <a:noFill/>
              <a:ln w="9525">
                <a:solidFill>
                  <a:schemeClr val="tx1"/>
                </a:solidFill>
                <a:round/>
                <a:headEnd/>
                <a:tailEnd/>
              </a:ln>
              <a:effectLst/>
            </p:spPr>
            <p:txBody>
              <a:bodyPr/>
              <a:lstStyle/>
              <a:p>
                <a:endParaRPr lang="en-US"/>
              </a:p>
            </p:txBody>
          </p:sp>
          <p:sp>
            <p:nvSpPr>
              <p:cNvPr id="67" name="Line 42"/>
              <p:cNvSpPr>
                <a:spLocks noChangeShapeType="1"/>
              </p:cNvSpPr>
              <p:nvPr/>
            </p:nvSpPr>
            <p:spPr bwMode="auto">
              <a:xfrm>
                <a:off x="5949950" y="2873375"/>
                <a:ext cx="304800" cy="0"/>
              </a:xfrm>
              <a:prstGeom prst="line">
                <a:avLst/>
              </a:prstGeom>
              <a:noFill/>
              <a:ln w="9525">
                <a:solidFill>
                  <a:schemeClr val="tx1"/>
                </a:solidFill>
                <a:round/>
                <a:headEnd/>
                <a:tailEnd/>
              </a:ln>
              <a:effectLst/>
            </p:spPr>
            <p:txBody>
              <a:bodyPr/>
              <a:lstStyle/>
              <a:p>
                <a:endParaRPr lang="en-US"/>
              </a:p>
            </p:txBody>
          </p:sp>
          <p:sp>
            <p:nvSpPr>
              <p:cNvPr id="68" name="Freeform 45"/>
              <p:cNvSpPr>
                <a:spLocks/>
              </p:cNvSpPr>
              <p:nvPr/>
            </p:nvSpPr>
            <p:spPr bwMode="auto">
              <a:xfrm>
                <a:off x="6178550" y="1044575"/>
                <a:ext cx="1384300" cy="2286000"/>
              </a:xfrm>
              <a:custGeom>
                <a:avLst/>
                <a:gdLst/>
                <a:ahLst/>
                <a:cxnLst>
                  <a:cxn ang="0">
                    <a:pos x="48" y="0"/>
                  </a:cxn>
                  <a:cxn ang="0">
                    <a:pos x="288" y="480"/>
                  </a:cxn>
                  <a:cxn ang="0">
                    <a:pos x="864" y="768"/>
                  </a:cxn>
                  <a:cxn ang="0">
                    <a:pos x="240" y="960"/>
                  </a:cxn>
                  <a:cxn ang="0">
                    <a:pos x="0" y="1440"/>
                  </a:cxn>
                </a:cxnLst>
                <a:rect l="0" t="0" r="r" b="b"/>
                <a:pathLst>
                  <a:path w="872" h="1440">
                    <a:moveTo>
                      <a:pt x="48" y="0"/>
                    </a:moveTo>
                    <a:cubicBezTo>
                      <a:pt x="100" y="176"/>
                      <a:pt x="152" y="352"/>
                      <a:pt x="288" y="480"/>
                    </a:cubicBezTo>
                    <a:cubicBezTo>
                      <a:pt x="424" y="608"/>
                      <a:pt x="872" y="688"/>
                      <a:pt x="864" y="768"/>
                    </a:cubicBezTo>
                    <a:cubicBezTo>
                      <a:pt x="856" y="848"/>
                      <a:pt x="384" y="848"/>
                      <a:pt x="240" y="960"/>
                    </a:cubicBezTo>
                    <a:cubicBezTo>
                      <a:pt x="96" y="1072"/>
                      <a:pt x="48" y="1256"/>
                      <a:pt x="0" y="1440"/>
                    </a:cubicBezTo>
                  </a:path>
                </a:pathLst>
              </a:custGeom>
              <a:noFill/>
              <a:ln w="9525">
                <a:solidFill>
                  <a:schemeClr val="tx1"/>
                </a:solidFill>
                <a:round/>
                <a:headEnd/>
                <a:tailEnd/>
              </a:ln>
              <a:effectLst/>
            </p:spPr>
            <p:txBody>
              <a:bodyPr/>
              <a:lstStyle/>
              <a:p>
                <a:endParaRPr lang="en-US"/>
              </a:p>
            </p:txBody>
          </p:sp>
          <p:sp>
            <p:nvSpPr>
              <p:cNvPr id="69" name="Line 46"/>
              <p:cNvSpPr>
                <a:spLocks noChangeShapeType="1"/>
              </p:cNvSpPr>
              <p:nvPr/>
            </p:nvSpPr>
            <p:spPr bwMode="auto">
              <a:xfrm flipV="1">
                <a:off x="5721350" y="1425575"/>
                <a:ext cx="0" cy="762000"/>
              </a:xfrm>
              <a:prstGeom prst="line">
                <a:avLst/>
              </a:prstGeom>
              <a:noFill/>
              <a:ln w="9525">
                <a:solidFill>
                  <a:schemeClr val="tx1"/>
                </a:solidFill>
                <a:prstDash val="dash"/>
                <a:round/>
                <a:headEnd/>
                <a:tailEnd type="triangle" w="med" len="med"/>
              </a:ln>
              <a:effectLst/>
            </p:spPr>
            <p:txBody>
              <a:bodyPr/>
              <a:lstStyle/>
              <a:p>
                <a:endParaRPr lang="en-US"/>
              </a:p>
            </p:txBody>
          </p:sp>
          <p:sp>
            <p:nvSpPr>
              <p:cNvPr id="70" name="Line 47"/>
              <p:cNvSpPr>
                <a:spLocks noChangeShapeType="1"/>
              </p:cNvSpPr>
              <p:nvPr/>
            </p:nvSpPr>
            <p:spPr bwMode="auto">
              <a:xfrm>
                <a:off x="5721350" y="2187575"/>
                <a:ext cx="0" cy="685800"/>
              </a:xfrm>
              <a:prstGeom prst="line">
                <a:avLst/>
              </a:prstGeom>
              <a:noFill/>
              <a:ln w="9525">
                <a:solidFill>
                  <a:schemeClr val="tx1"/>
                </a:solidFill>
                <a:prstDash val="dash"/>
                <a:round/>
                <a:headEnd/>
                <a:tailEnd type="triangle" w="med" len="med"/>
              </a:ln>
              <a:effectLst/>
            </p:spPr>
            <p:txBody>
              <a:bodyPr/>
              <a:lstStyle/>
              <a:p>
                <a:endParaRPr lang="en-US"/>
              </a:p>
            </p:txBody>
          </p:sp>
          <p:sp>
            <p:nvSpPr>
              <p:cNvPr id="71" name="Line 48"/>
              <p:cNvSpPr>
                <a:spLocks noChangeShapeType="1"/>
              </p:cNvSpPr>
              <p:nvPr/>
            </p:nvSpPr>
            <p:spPr bwMode="auto">
              <a:xfrm flipH="1">
                <a:off x="6477000" y="1066800"/>
                <a:ext cx="304800" cy="457200"/>
              </a:xfrm>
              <a:prstGeom prst="line">
                <a:avLst/>
              </a:prstGeom>
              <a:noFill/>
              <a:ln w="9525">
                <a:solidFill>
                  <a:schemeClr val="tx1"/>
                </a:solidFill>
                <a:round/>
                <a:headEnd/>
                <a:tailEnd type="triangle" w="med" len="med"/>
              </a:ln>
              <a:effectLst/>
            </p:spPr>
            <p:txBody>
              <a:bodyPr/>
              <a:lstStyle/>
              <a:p>
                <a:endParaRPr lang="en-US"/>
              </a:p>
            </p:txBody>
          </p:sp>
          <p:sp>
            <p:nvSpPr>
              <p:cNvPr id="72" name="Line 50"/>
              <p:cNvSpPr>
                <a:spLocks noChangeShapeType="1"/>
              </p:cNvSpPr>
              <p:nvPr/>
            </p:nvSpPr>
            <p:spPr bwMode="auto">
              <a:xfrm>
                <a:off x="6178550" y="2263775"/>
                <a:ext cx="381000" cy="762000"/>
              </a:xfrm>
              <a:prstGeom prst="line">
                <a:avLst/>
              </a:prstGeom>
              <a:noFill/>
              <a:ln w="9525">
                <a:solidFill>
                  <a:schemeClr val="tx1"/>
                </a:solidFill>
                <a:round/>
                <a:headEnd type="triangle" w="med" len="med"/>
                <a:tailEnd/>
              </a:ln>
              <a:effectLst/>
            </p:spPr>
            <p:txBody>
              <a:bodyPr/>
              <a:lstStyle/>
              <a:p>
                <a:endParaRPr lang="en-US"/>
              </a:p>
            </p:txBody>
          </p:sp>
          <p:sp>
            <p:nvSpPr>
              <p:cNvPr id="73" name="Text Box 51"/>
              <p:cNvSpPr txBox="1">
                <a:spLocks noChangeArrowheads="1"/>
              </p:cNvSpPr>
              <p:nvPr/>
            </p:nvSpPr>
            <p:spPr bwMode="auto">
              <a:xfrm>
                <a:off x="6543675" y="2757488"/>
                <a:ext cx="1581150" cy="366712"/>
              </a:xfrm>
              <a:prstGeom prst="rect">
                <a:avLst/>
              </a:prstGeom>
              <a:noFill/>
              <a:ln w="9525">
                <a:noFill/>
                <a:miter lim="800000"/>
                <a:headEnd/>
                <a:tailEnd/>
              </a:ln>
              <a:effectLst/>
            </p:spPr>
            <p:txBody>
              <a:bodyPr wrap="none">
                <a:spAutoFit/>
              </a:bodyPr>
              <a:lstStyle/>
              <a:p>
                <a:r>
                  <a:rPr lang="en-US" sz="1800">
                    <a:effectLst/>
                  </a:rPr>
                  <a:t>Point forecast</a:t>
                </a:r>
              </a:p>
            </p:txBody>
          </p:sp>
          <p:sp>
            <p:nvSpPr>
              <p:cNvPr id="74" name="Line 52"/>
              <p:cNvSpPr>
                <a:spLocks noChangeShapeType="1"/>
              </p:cNvSpPr>
              <p:nvPr/>
            </p:nvSpPr>
            <p:spPr bwMode="auto">
              <a:xfrm>
                <a:off x="5264150" y="1120775"/>
                <a:ext cx="381000" cy="914400"/>
              </a:xfrm>
              <a:prstGeom prst="line">
                <a:avLst/>
              </a:prstGeom>
              <a:noFill/>
              <a:ln w="9525">
                <a:solidFill>
                  <a:schemeClr val="tx1"/>
                </a:solidFill>
                <a:round/>
                <a:headEnd/>
                <a:tailEnd type="triangle" w="med" len="med"/>
              </a:ln>
              <a:effectLst/>
            </p:spPr>
            <p:txBody>
              <a:bodyPr/>
              <a:lstStyle/>
              <a:p>
                <a:endParaRPr lang="en-US"/>
              </a:p>
            </p:txBody>
          </p:sp>
          <p:sp>
            <p:nvSpPr>
              <p:cNvPr id="75" name="Text Box 53"/>
              <p:cNvSpPr txBox="1">
                <a:spLocks noChangeArrowheads="1"/>
              </p:cNvSpPr>
              <p:nvPr/>
            </p:nvSpPr>
            <p:spPr bwMode="auto">
              <a:xfrm>
                <a:off x="4495800" y="700088"/>
                <a:ext cx="1809750" cy="366712"/>
              </a:xfrm>
              <a:prstGeom prst="rect">
                <a:avLst/>
              </a:prstGeom>
              <a:noFill/>
              <a:ln w="9525">
                <a:noFill/>
                <a:miter lim="800000"/>
                <a:headEnd/>
                <a:tailEnd/>
              </a:ln>
              <a:effectLst/>
            </p:spPr>
            <p:txBody>
              <a:bodyPr wrap="none">
                <a:spAutoFit/>
              </a:bodyPr>
              <a:lstStyle/>
              <a:p>
                <a:r>
                  <a:rPr lang="en-US" sz="1800" dirty="0">
                    <a:effectLst/>
                  </a:rPr>
                  <a:t>Interval forecast</a:t>
                </a:r>
              </a:p>
            </p:txBody>
          </p:sp>
          <p:graphicFrame>
            <p:nvGraphicFramePr>
              <p:cNvPr id="76" name="Object 54"/>
              <p:cNvGraphicFramePr>
                <a:graphicFrameLocks noChangeAspect="1"/>
              </p:cNvGraphicFramePr>
              <p:nvPr/>
            </p:nvGraphicFramePr>
            <p:xfrm>
              <a:off x="8105775" y="2720975"/>
              <a:ext cx="411163" cy="457200"/>
            </p:xfrm>
            <a:graphic>
              <a:graphicData uri="http://schemas.openxmlformats.org/presentationml/2006/ole">
                <mc:AlternateContent xmlns:mc="http://schemas.openxmlformats.org/markup-compatibility/2006">
                  <mc:Choice xmlns:v="urn:schemas-microsoft-com:vml" Requires="v">
                    <p:oleObj spid="_x0000_s59401" name="Equation" r:id="rId5" imgW="228600" imgH="241200" progId="Equation.3">
                      <p:embed/>
                    </p:oleObj>
                  </mc:Choice>
                  <mc:Fallback>
                    <p:oleObj name="Equation" r:id="rId5" imgW="22860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5" y="2720975"/>
                            <a:ext cx="4111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 name="Object 76"/>
              <p:cNvGraphicFramePr>
                <a:graphicFrameLocks noChangeAspect="1"/>
              </p:cNvGraphicFramePr>
              <p:nvPr/>
            </p:nvGraphicFramePr>
            <p:xfrm>
              <a:off x="8312150" y="1309688"/>
              <a:ext cx="254000" cy="228600"/>
            </p:xfrm>
            <a:graphic>
              <a:graphicData uri="http://schemas.openxmlformats.org/presentationml/2006/ole">
                <mc:AlternateContent xmlns:mc="http://schemas.openxmlformats.org/markup-compatibility/2006">
                  <mc:Choice xmlns:v="urn:schemas-microsoft-com:vml" Requires="v">
                    <p:oleObj spid="_x0000_s59402" name="Equation" r:id="rId7" imgW="253800" imgH="228600" progId="Equation.3">
                      <p:embed/>
                    </p:oleObj>
                  </mc:Choice>
                  <mc:Fallback>
                    <p:oleObj name="Equation" r:id="rId7" imgW="25380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2150" y="1309688"/>
                            <a:ext cx="2540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Horizon </a:t>
            </a:r>
            <a:r>
              <a:rPr lang="en-US" sz="1800" baseline="-25000" dirty="0">
                <a:solidFill>
                  <a:schemeClr val="tx2">
                    <a:lumMod val="60000"/>
                    <a:lumOff val="40000"/>
                  </a:schemeClr>
                </a:solidFill>
              </a:rPr>
              <a:t>1 </a:t>
            </a:r>
            <a:r>
              <a:rPr lang="en-US" sz="1800" baseline="-25000" dirty="0">
                <a:solidFill>
                  <a:srgbClr val="558ED5"/>
                </a:solidFill>
              </a:rPr>
              <a:t>of 2</a:t>
            </a:r>
            <a:r>
              <a:rPr lang="en-US" sz="3200" dirty="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14</a:t>
            </a:fld>
            <a:endParaRPr lang="en-US" dirty="0"/>
          </a:p>
        </p:txBody>
      </p:sp>
      <p:sp>
        <p:nvSpPr>
          <p:cNvPr id="27" name="Content Placeholder 26"/>
          <p:cNvSpPr>
            <a:spLocks noGrp="1"/>
          </p:cNvSpPr>
          <p:nvPr>
            <p:ph idx="1"/>
          </p:nvPr>
        </p:nvSpPr>
        <p:spPr/>
        <p:txBody>
          <a:bodyPr>
            <a:normAutofit lnSpcReduction="10000"/>
          </a:bodyPr>
          <a:lstStyle/>
          <a:p>
            <a:r>
              <a:rPr lang="en-US" dirty="0">
                <a:solidFill>
                  <a:srgbClr val="6A5ACD"/>
                </a:solidFill>
              </a:rPr>
              <a:t>Forecast Horizon</a:t>
            </a:r>
            <a:r>
              <a:rPr lang="en-US" dirty="0">
                <a:solidFill>
                  <a:schemeClr val="tx1">
                    <a:lumMod val="65000"/>
                    <a:lumOff val="35000"/>
                  </a:schemeClr>
                </a:solidFill>
              </a:rPr>
              <a:t>: Number of periods between today and the end date of the forecast.</a:t>
            </a:r>
          </a:p>
          <a:p>
            <a:endParaRPr lang="en-US" dirty="0">
              <a:solidFill>
                <a:schemeClr val="tx1">
                  <a:lumMod val="65000"/>
                  <a:lumOff val="35000"/>
                </a:schemeClr>
              </a:solidFill>
            </a:endParaRPr>
          </a:p>
          <a:p>
            <a:endParaRPr lang="en-US" dirty="0">
              <a:solidFill>
                <a:schemeClr val="tx1">
                  <a:lumMod val="65000"/>
                  <a:lumOff val="35000"/>
                </a:schemeClr>
              </a:solidFill>
            </a:endParaRPr>
          </a:p>
          <a:p>
            <a:r>
              <a:rPr lang="en-US" dirty="0">
                <a:solidFill>
                  <a:schemeClr val="tx1">
                    <a:lumMod val="65000"/>
                    <a:lumOff val="35000"/>
                  </a:schemeClr>
                </a:solidFill>
              </a:rPr>
              <a:t>In general: </a:t>
            </a:r>
            <a:r>
              <a:rPr lang="en-US" i="1" dirty="0" err="1">
                <a:solidFill>
                  <a:srgbClr val="6A5ACD"/>
                </a:solidFill>
                <a:latin typeface="Times New Roman"/>
                <a:cs typeface="Times New Roman"/>
              </a:rPr>
              <a:t>h</a:t>
            </a:r>
            <a:r>
              <a:rPr lang="en-US" i="1" dirty="0">
                <a:solidFill>
                  <a:srgbClr val="6A5ACD"/>
                </a:solidFill>
              </a:rPr>
              <a:t>-step-ahead forecast </a:t>
            </a:r>
            <a:r>
              <a:rPr lang="en-US" dirty="0">
                <a:solidFill>
                  <a:schemeClr val="tx1">
                    <a:lumMod val="65000"/>
                    <a:lumOff val="35000"/>
                  </a:schemeClr>
                </a:solidFill>
              </a:rPr>
              <a:t>(where </a:t>
            </a:r>
            <a:r>
              <a:rPr lang="en-US" i="1" dirty="0" err="1">
                <a:solidFill>
                  <a:schemeClr val="tx1">
                    <a:lumMod val="65000"/>
                    <a:lumOff val="35000"/>
                  </a:schemeClr>
                </a:solidFill>
                <a:latin typeface="Times New Roman"/>
                <a:cs typeface="Times New Roman"/>
              </a:rPr>
              <a:t>h</a:t>
            </a:r>
            <a:r>
              <a:rPr lang="en-US" dirty="0">
                <a:solidFill>
                  <a:schemeClr val="tx1">
                    <a:lumMod val="65000"/>
                    <a:lumOff val="35000"/>
                  </a:schemeClr>
                </a:solidFill>
              </a:rPr>
              <a:t> is the step length). The horizon is fixed (</a:t>
            </a:r>
            <a:r>
              <a:rPr lang="en-US" i="1" dirty="0" err="1">
                <a:solidFill>
                  <a:schemeClr val="tx1">
                    <a:lumMod val="65000"/>
                    <a:lumOff val="35000"/>
                  </a:schemeClr>
                </a:solidFill>
                <a:latin typeface="Times New Roman"/>
                <a:cs typeface="Times New Roman"/>
              </a:rPr>
              <a:t>h</a:t>
            </a:r>
            <a:r>
              <a:rPr lang="en-US" dirty="0">
                <a:solidFill>
                  <a:schemeClr val="tx1">
                    <a:lumMod val="65000"/>
                    <a:lumOff val="35000"/>
                  </a:schemeClr>
                </a:solidFill>
              </a:rPr>
              <a:t> is constant).</a:t>
            </a:r>
          </a:p>
          <a:p>
            <a:r>
              <a:rPr lang="en-US" i="1" dirty="0" err="1">
                <a:solidFill>
                  <a:srgbClr val="6A5ACD"/>
                </a:solidFill>
                <a:latin typeface="Times New Roman"/>
                <a:cs typeface="Times New Roman"/>
              </a:rPr>
              <a:t>h</a:t>
            </a:r>
            <a:r>
              <a:rPr lang="en-US" i="1" dirty="0">
                <a:solidFill>
                  <a:srgbClr val="6A5ACD"/>
                </a:solidFill>
              </a:rPr>
              <a:t>-step-ahead extrapolation forecast</a:t>
            </a:r>
            <a:r>
              <a:rPr lang="en-US" i="1" dirty="0">
                <a:solidFill>
                  <a:schemeClr val="tx1">
                    <a:lumMod val="65000"/>
                    <a:lumOff val="35000"/>
                  </a:schemeClr>
                </a:solidFill>
              </a:rPr>
              <a:t>:</a:t>
            </a:r>
            <a:r>
              <a:rPr lang="en-US" dirty="0">
                <a:solidFill>
                  <a:schemeClr val="tx1">
                    <a:lumMod val="65000"/>
                    <a:lumOff val="35000"/>
                  </a:schemeClr>
                </a:solidFill>
              </a:rPr>
              <a:t> Includes all steps from </a:t>
            </a:r>
            <a:r>
              <a:rPr lang="en-US" i="1" dirty="0">
                <a:solidFill>
                  <a:schemeClr val="tx1">
                    <a:lumMod val="65000"/>
                    <a:lumOff val="35000"/>
                  </a:schemeClr>
                </a:solidFill>
                <a:latin typeface="Times New Roman"/>
                <a:cs typeface="Times New Roman"/>
              </a:rPr>
              <a:t>1</a:t>
            </a:r>
            <a:r>
              <a:rPr lang="en-US" i="1" dirty="0">
                <a:solidFill>
                  <a:schemeClr val="tx1">
                    <a:lumMod val="65000"/>
                    <a:lumOff val="35000"/>
                  </a:schemeClr>
                </a:solidFill>
              </a:rPr>
              <a:t>-step-ahead to </a:t>
            </a:r>
            <a:r>
              <a:rPr lang="en-US" dirty="0">
                <a:solidFill>
                  <a:schemeClr val="tx1">
                    <a:lumMod val="65000"/>
                    <a:lumOff val="35000"/>
                  </a:schemeClr>
                </a:solidFill>
              </a:rPr>
              <a:t>: </a:t>
            </a:r>
            <a:r>
              <a:rPr lang="en-US" i="1" dirty="0" err="1">
                <a:solidFill>
                  <a:schemeClr val="tx1">
                    <a:lumMod val="65000"/>
                    <a:lumOff val="35000"/>
                  </a:schemeClr>
                </a:solidFill>
                <a:latin typeface="Times New Roman"/>
                <a:cs typeface="Times New Roman"/>
              </a:rPr>
              <a:t>h</a:t>
            </a:r>
            <a:r>
              <a:rPr lang="en-US" i="1" dirty="0">
                <a:solidFill>
                  <a:schemeClr val="tx1">
                    <a:lumMod val="65000"/>
                    <a:lumOff val="35000"/>
                  </a:schemeClr>
                </a:solidFill>
              </a:rPr>
              <a:t>-steps-ahead</a:t>
            </a:r>
            <a:r>
              <a:rPr lang="en-US" i="1" dirty="0">
                <a:solidFill>
                  <a:srgbClr val="6A5ACD"/>
                </a:solidFill>
              </a:rPr>
              <a:t>.  </a:t>
            </a:r>
            <a:endParaRPr lang="en-US" dirty="0">
              <a:solidFill>
                <a:schemeClr val="tx1">
                  <a:lumMod val="65000"/>
                  <a:lumOff val="35000"/>
                </a:schemeClr>
              </a:solidFill>
            </a:endParaRPr>
          </a:p>
          <a:p>
            <a:endParaRPr lang="en-US" dirty="0">
              <a:solidFill>
                <a:schemeClr val="tx1">
                  <a:lumMod val="65000"/>
                  <a:lumOff val="35000"/>
                </a:schemeClr>
              </a:solidFill>
            </a:endParaRPr>
          </a:p>
        </p:txBody>
      </p:sp>
      <p:sp>
        <p:nvSpPr>
          <p:cNvPr id="31" name="TextBox 30"/>
          <p:cNvSpPr txBox="1"/>
          <p:nvPr/>
        </p:nvSpPr>
        <p:spPr>
          <a:xfrm>
            <a:off x="778927" y="2675475"/>
            <a:ext cx="7469713" cy="830997"/>
          </a:xfrm>
          <a:prstGeom prst="rect">
            <a:avLst/>
          </a:prstGeom>
          <a:noFill/>
        </p:spPr>
        <p:txBody>
          <a:bodyPr wrap="none" rtlCol="0">
            <a:spAutoFit/>
          </a:bodyPr>
          <a:lstStyle/>
          <a:p>
            <a:r>
              <a:rPr lang="en-US" sz="2400" dirty="0">
                <a:solidFill>
                  <a:schemeClr val="accent6">
                    <a:lumMod val="75000"/>
                  </a:schemeClr>
                </a:solidFill>
              </a:rPr>
              <a:t>Example</a:t>
            </a:r>
            <a:r>
              <a:rPr lang="en-US" sz="2400" dirty="0">
                <a:solidFill>
                  <a:schemeClr val="tx1">
                    <a:lumMod val="65000"/>
                    <a:lumOff val="35000"/>
                  </a:schemeClr>
                </a:solidFill>
              </a:rPr>
              <a:t>: Today: Year =T </a:t>
            </a:r>
          </a:p>
          <a:p>
            <a:r>
              <a:rPr lang="en-US" sz="2400" dirty="0" err="1">
                <a:solidFill>
                  <a:schemeClr val="tx1">
                    <a:lumMod val="65000"/>
                    <a:lumOff val="35000"/>
                  </a:schemeClr>
                </a:solidFill>
                <a:sym typeface="Wingdings"/>
              </a:rPr>
              <a:t></a:t>
            </a:r>
            <a:r>
              <a:rPr lang="en-US" sz="2400" dirty="0" err="1">
                <a:solidFill>
                  <a:schemeClr val="tx1">
                    <a:lumMod val="65000"/>
                    <a:lumOff val="35000"/>
                  </a:schemeClr>
                </a:solidFill>
              </a:rPr>
              <a:t>Forecast</a:t>
            </a:r>
            <a:r>
              <a:rPr lang="en-US" sz="2400" dirty="0">
                <a:solidFill>
                  <a:schemeClr val="tx1">
                    <a:lumMod val="65000"/>
                    <a:lumOff val="35000"/>
                  </a:schemeClr>
                </a:solidFill>
              </a:rPr>
              <a:t> GDP for year T+5</a:t>
            </a:r>
            <a:r>
              <a:rPr lang="en-US" sz="2400" dirty="0">
                <a:solidFill>
                  <a:schemeClr val="tx1">
                    <a:lumMod val="65000"/>
                    <a:lumOff val="35000"/>
                  </a:schemeClr>
                </a:solidFill>
                <a:sym typeface="Wingdings"/>
              </a:rPr>
              <a:t>Forecast horizon of 5 steps.</a:t>
            </a:r>
            <a:endParaRPr lang="en-US" sz="2400" dirty="0">
              <a:solidFill>
                <a:schemeClr val="tx1">
                  <a:lumMod val="65000"/>
                  <a:lumOff val="3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Forecast Horizon </a:t>
            </a:r>
            <a:r>
              <a:rPr lang="en-US" sz="1800" baseline="-25000" dirty="0">
                <a:solidFill>
                  <a:schemeClr val="tx2">
                    <a:lumMod val="60000"/>
                    <a:lumOff val="40000"/>
                  </a:schemeClr>
                </a:solidFill>
              </a:rPr>
              <a:t>2 </a:t>
            </a:r>
            <a:r>
              <a:rPr lang="en-US" sz="1800" baseline="-25000" dirty="0">
                <a:solidFill>
                  <a:srgbClr val="558ED5"/>
                </a:solidFill>
              </a:rPr>
              <a:t>of 2</a:t>
            </a:r>
            <a:r>
              <a:rPr lang="en-US" sz="3200" dirty="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15</a:t>
            </a:fld>
            <a:endParaRPr lang="en-US" dirty="0"/>
          </a:p>
        </p:txBody>
      </p:sp>
      <p:sp>
        <p:nvSpPr>
          <p:cNvPr id="27" name="Content Placeholder 26"/>
          <p:cNvSpPr>
            <a:spLocks noGrp="1"/>
          </p:cNvSpPr>
          <p:nvPr>
            <p:ph idx="1"/>
          </p:nvPr>
        </p:nvSpPr>
        <p:spPr>
          <a:xfrm>
            <a:off x="457200" y="2175922"/>
            <a:ext cx="8229600" cy="4525963"/>
          </a:xfrm>
        </p:spPr>
        <p:txBody>
          <a:bodyPr>
            <a:normAutofit/>
          </a:bodyPr>
          <a:lstStyle/>
          <a:p>
            <a:pPr>
              <a:buNone/>
            </a:pPr>
            <a:r>
              <a:rPr lang="en-US" i="1" dirty="0">
                <a:solidFill>
                  <a:srgbClr val="6A5ACD"/>
                </a:solidFill>
              </a:rPr>
              <a:t>  </a:t>
            </a:r>
            <a:endParaRPr lang="en-US" dirty="0">
              <a:solidFill>
                <a:schemeClr val="tx1">
                  <a:lumMod val="65000"/>
                  <a:lumOff val="35000"/>
                </a:schemeClr>
              </a:solidFill>
            </a:endParaRPr>
          </a:p>
          <a:p>
            <a:endParaRPr lang="en-US" dirty="0">
              <a:solidFill>
                <a:schemeClr val="tx1">
                  <a:lumMod val="65000"/>
                  <a:lumOff val="35000"/>
                </a:schemeClr>
              </a:solidFill>
            </a:endParaRPr>
          </a:p>
        </p:txBody>
      </p:sp>
      <p:pic>
        <p:nvPicPr>
          <p:cNvPr id="6" name="Picture 5" descr="hstep.tif"/>
          <p:cNvPicPr>
            <a:picLocks noChangeAspect="1"/>
          </p:cNvPicPr>
          <p:nvPr/>
        </p:nvPicPr>
        <p:blipFill>
          <a:blip r:embed="rId2"/>
          <a:srcRect l="10185" t="6007" r="5000"/>
          <a:stretch>
            <a:fillRect/>
          </a:stretch>
        </p:blipFill>
        <p:spPr>
          <a:xfrm>
            <a:off x="795869" y="2738412"/>
            <a:ext cx="4620623" cy="2560320"/>
          </a:xfrm>
          <a:prstGeom prst="rect">
            <a:avLst/>
          </a:prstGeom>
        </p:spPr>
      </p:pic>
      <p:cxnSp>
        <p:nvCxnSpPr>
          <p:cNvPr id="8" name="Straight Arrow Connector 7"/>
          <p:cNvCxnSpPr/>
          <p:nvPr/>
        </p:nvCxnSpPr>
        <p:spPr>
          <a:xfrm rot="5400000" flipH="1" flipV="1">
            <a:off x="-1193794" y="3970855"/>
            <a:ext cx="3115734" cy="16934"/>
          </a:xfrm>
          <a:prstGeom prst="straightConnector1">
            <a:avLst/>
          </a:prstGeom>
          <a:ln w="31750">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38676" y="5537192"/>
            <a:ext cx="8026397" cy="1588"/>
          </a:xfrm>
          <a:prstGeom prst="straightConnector1">
            <a:avLst/>
          </a:prstGeom>
          <a:ln w="31750">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04803" y="1925924"/>
            <a:ext cx="2022734" cy="400110"/>
          </a:xfrm>
          <a:prstGeom prst="rect">
            <a:avLst/>
          </a:prstGeom>
          <a:noFill/>
        </p:spPr>
        <p:txBody>
          <a:bodyPr wrap="none" rtlCol="0">
            <a:spAutoFit/>
          </a:bodyPr>
          <a:lstStyle/>
          <a:p>
            <a:r>
              <a:rPr lang="en-US" sz="2000" dirty="0"/>
              <a:t>Series or Forecast</a:t>
            </a:r>
          </a:p>
        </p:txBody>
      </p:sp>
      <p:sp>
        <p:nvSpPr>
          <p:cNvPr id="13" name="TextBox 12"/>
          <p:cNvSpPr txBox="1"/>
          <p:nvPr/>
        </p:nvSpPr>
        <p:spPr>
          <a:xfrm>
            <a:off x="8336296" y="5337134"/>
            <a:ext cx="701008" cy="400110"/>
          </a:xfrm>
          <a:prstGeom prst="rect">
            <a:avLst/>
          </a:prstGeom>
          <a:noFill/>
        </p:spPr>
        <p:txBody>
          <a:bodyPr wrap="none" rtlCol="0">
            <a:spAutoFit/>
          </a:bodyPr>
          <a:lstStyle/>
          <a:p>
            <a:r>
              <a:rPr lang="en-US" sz="2000" dirty="0"/>
              <a:t>Time</a:t>
            </a:r>
          </a:p>
        </p:txBody>
      </p:sp>
      <p:cxnSp>
        <p:nvCxnSpPr>
          <p:cNvPr id="15" name="Straight Connector 14"/>
          <p:cNvCxnSpPr/>
          <p:nvPr/>
        </p:nvCxnSpPr>
        <p:spPr>
          <a:xfrm rot="5400000">
            <a:off x="3706926" y="3961691"/>
            <a:ext cx="3080473"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48914" y="2607741"/>
            <a:ext cx="3244698" cy="461665"/>
          </a:xfrm>
          <a:prstGeom prst="rect">
            <a:avLst/>
          </a:prstGeom>
          <a:noFill/>
        </p:spPr>
        <p:txBody>
          <a:bodyPr wrap="none" rtlCol="0">
            <a:spAutoFit/>
          </a:bodyPr>
          <a:lstStyle/>
          <a:p>
            <a:r>
              <a:rPr lang="en-US" sz="2400" dirty="0">
                <a:solidFill>
                  <a:srgbClr val="6A5ACD"/>
                </a:solidFill>
              </a:rPr>
              <a:t>In-sample historical data</a:t>
            </a:r>
          </a:p>
        </p:txBody>
      </p:sp>
      <p:grpSp>
        <p:nvGrpSpPr>
          <p:cNvPr id="3" name="Group 27"/>
          <p:cNvGrpSpPr/>
          <p:nvPr/>
        </p:nvGrpSpPr>
        <p:grpSpPr>
          <a:xfrm>
            <a:off x="4521187" y="2607741"/>
            <a:ext cx="4377391" cy="3956279"/>
            <a:chOff x="4521187" y="2607741"/>
            <a:chExt cx="4377391" cy="3956279"/>
          </a:xfrm>
        </p:grpSpPr>
        <p:sp>
          <p:nvSpPr>
            <p:cNvPr id="18" name="TextBox 17"/>
            <p:cNvSpPr txBox="1"/>
            <p:nvPr/>
          </p:nvSpPr>
          <p:spPr>
            <a:xfrm>
              <a:off x="7908201" y="4479327"/>
              <a:ext cx="337953" cy="461665"/>
            </a:xfrm>
            <a:prstGeom prst="rect">
              <a:avLst/>
            </a:prstGeom>
            <a:noFill/>
          </p:spPr>
          <p:txBody>
            <a:bodyPr wrap="none" rtlCol="0">
              <a:spAutoFit/>
            </a:bodyPr>
            <a:lstStyle/>
            <a:p>
              <a:r>
                <a:rPr lang="en-US" sz="2400" dirty="0">
                  <a:solidFill>
                    <a:schemeClr val="accent6">
                      <a:lumMod val="75000"/>
                    </a:schemeClr>
                  </a:solidFill>
                </a:rPr>
                <a:t>*</a:t>
              </a:r>
            </a:p>
          </p:txBody>
        </p:sp>
        <p:sp>
          <p:nvSpPr>
            <p:cNvPr id="22" name="TextBox 21"/>
            <p:cNvSpPr txBox="1"/>
            <p:nvPr/>
          </p:nvSpPr>
          <p:spPr>
            <a:xfrm>
              <a:off x="5848494" y="2607741"/>
              <a:ext cx="3050084" cy="461665"/>
            </a:xfrm>
            <a:prstGeom prst="rect">
              <a:avLst/>
            </a:prstGeom>
            <a:noFill/>
          </p:spPr>
          <p:txBody>
            <a:bodyPr wrap="none" rtlCol="0">
              <a:spAutoFit/>
            </a:bodyPr>
            <a:lstStyle/>
            <a:p>
              <a:r>
                <a:rPr lang="en-US" sz="2400" dirty="0">
                  <a:solidFill>
                    <a:srgbClr val="E46C0A"/>
                  </a:solidFill>
                </a:rPr>
                <a:t>Out-of-sample forecast</a:t>
              </a:r>
            </a:p>
          </p:txBody>
        </p:sp>
        <p:sp>
          <p:nvSpPr>
            <p:cNvPr id="24" name="TextBox 23"/>
            <p:cNvSpPr txBox="1"/>
            <p:nvPr/>
          </p:nvSpPr>
          <p:spPr>
            <a:xfrm>
              <a:off x="4521187" y="6102355"/>
              <a:ext cx="3749644" cy="461665"/>
            </a:xfrm>
            <a:prstGeom prst="rect">
              <a:avLst/>
            </a:prstGeom>
            <a:noFill/>
          </p:spPr>
          <p:txBody>
            <a:bodyPr wrap="none" rtlCol="0">
              <a:spAutoFit/>
            </a:bodyPr>
            <a:lstStyle/>
            <a:p>
              <a:r>
                <a:rPr lang="en-US" sz="2400" dirty="0">
                  <a:solidFill>
                    <a:srgbClr val="E46C0A"/>
                  </a:solidFill>
                </a:rPr>
                <a:t>4-Step-Ahead-Point Forecast</a:t>
              </a:r>
            </a:p>
          </p:txBody>
        </p:sp>
        <p:cxnSp>
          <p:nvCxnSpPr>
            <p:cNvPr id="26" name="Straight Arrow Connector 25"/>
            <p:cNvCxnSpPr/>
            <p:nvPr/>
          </p:nvCxnSpPr>
          <p:spPr>
            <a:xfrm rot="5400000" flipH="1" flipV="1">
              <a:off x="6709108" y="4903267"/>
              <a:ext cx="1212162" cy="118602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5" name="Group 32"/>
          <p:cNvGrpSpPr/>
          <p:nvPr/>
        </p:nvGrpSpPr>
        <p:grpSpPr>
          <a:xfrm>
            <a:off x="1388981" y="3187937"/>
            <a:ext cx="6171815" cy="2182451"/>
            <a:chOff x="1710708" y="3187937"/>
            <a:chExt cx="6171815" cy="2182451"/>
          </a:xfrm>
        </p:grpSpPr>
        <p:sp>
          <p:nvSpPr>
            <p:cNvPr id="19" name="TextBox 18"/>
            <p:cNvSpPr txBox="1"/>
            <p:nvPr/>
          </p:nvSpPr>
          <p:spPr>
            <a:xfrm>
              <a:off x="6029337" y="3187937"/>
              <a:ext cx="337953" cy="461665"/>
            </a:xfrm>
            <a:prstGeom prst="rect">
              <a:avLst/>
            </a:prstGeom>
            <a:noFill/>
          </p:spPr>
          <p:txBody>
            <a:bodyPr wrap="none" rtlCol="0">
              <a:spAutoFit/>
            </a:bodyPr>
            <a:lstStyle/>
            <a:p>
              <a:r>
                <a:rPr lang="en-US" sz="2400" dirty="0">
                  <a:solidFill>
                    <a:srgbClr val="31859C"/>
                  </a:solidFill>
                </a:rPr>
                <a:t>*</a:t>
              </a:r>
            </a:p>
          </p:txBody>
        </p:sp>
        <p:sp>
          <p:nvSpPr>
            <p:cNvPr id="20" name="TextBox 19"/>
            <p:cNvSpPr txBox="1"/>
            <p:nvPr/>
          </p:nvSpPr>
          <p:spPr>
            <a:xfrm>
              <a:off x="7544570" y="3560465"/>
              <a:ext cx="337953" cy="461665"/>
            </a:xfrm>
            <a:prstGeom prst="rect">
              <a:avLst/>
            </a:prstGeom>
            <a:noFill/>
          </p:spPr>
          <p:txBody>
            <a:bodyPr wrap="none" rtlCol="0">
              <a:spAutoFit/>
            </a:bodyPr>
            <a:lstStyle/>
            <a:p>
              <a:r>
                <a:rPr lang="en-US" sz="2400" dirty="0">
                  <a:solidFill>
                    <a:srgbClr val="31859C"/>
                  </a:solidFill>
                </a:rPr>
                <a:t>*</a:t>
              </a:r>
            </a:p>
          </p:txBody>
        </p:sp>
        <p:sp>
          <p:nvSpPr>
            <p:cNvPr id="21" name="TextBox 20"/>
            <p:cNvSpPr txBox="1"/>
            <p:nvPr/>
          </p:nvSpPr>
          <p:spPr>
            <a:xfrm>
              <a:off x="6705950" y="3960628"/>
              <a:ext cx="337953" cy="461665"/>
            </a:xfrm>
            <a:prstGeom prst="rect">
              <a:avLst/>
            </a:prstGeom>
            <a:noFill/>
          </p:spPr>
          <p:txBody>
            <a:bodyPr wrap="none" rtlCol="0">
              <a:spAutoFit/>
            </a:bodyPr>
            <a:lstStyle/>
            <a:p>
              <a:r>
                <a:rPr lang="en-US" sz="2400" dirty="0">
                  <a:solidFill>
                    <a:srgbClr val="31859C"/>
                  </a:solidFill>
                </a:rPr>
                <a:t>*  </a:t>
              </a:r>
            </a:p>
          </p:txBody>
        </p:sp>
        <p:sp>
          <p:nvSpPr>
            <p:cNvPr id="32" name="TextBox 31"/>
            <p:cNvSpPr txBox="1"/>
            <p:nvPr/>
          </p:nvSpPr>
          <p:spPr>
            <a:xfrm>
              <a:off x="1710708" y="4631724"/>
              <a:ext cx="5468114" cy="738664"/>
            </a:xfrm>
            <a:prstGeom prst="rect">
              <a:avLst/>
            </a:prstGeom>
            <a:noFill/>
          </p:spPr>
          <p:txBody>
            <a:bodyPr wrap="none" rtlCol="0">
              <a:spAutoFit/>
            </a:bodyPr>
            <a:lstStyle/>
            <a:p>
              <a:r>
                <a:rPr lang="en-US" sz="2400" dirty="0">
                  <a:solidFill>
                    <a:schemeClr val="accent5">
                      <a:lumMod val="75000"/>
                    </a:schemeClr>
                  </a:solidFill>
                </a:rPr>
                <a:t>4-Step-Ahead Extrapolation Point Forecast</a:t>
              </a:r>
            </a:p>
            <a:p>
              <a:endParaRPr lang="en-US" dirty="0"/>
            </a:p>
          </p:txBody>
        </p:sp>
      </p:grpSp>
      <p:cxnSp>
        <p:nvCxnSpPr>
          <p:cNvPr id="35" name="Straight Arrow Connector 34"/>
          <p:cNvCxnSpPr/>
          <p:nvPr/>
        </p:nvCxnSpPr>
        <p:spPr>
          <a:xfrm flipV="1">
            <a:off x="4687562" y="4022130"/>
            <a:ext cx="1358001" cy="64859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95869" y="5537192"/>
            <a:ext cx="7890931" cy="800219"/>
          </a:xfrm>
          <a:prstGeom prst="rect">
            <a:avLst/>
          </a:prstGeom>
          <a:noFill/>
        </p:spPr>
        <p:txBody>
          <a:bodyPr wrap="square" rtlCol="0">
            <a:spAutoFit/>
          </a:bodyPr>
          <a:lstStyle/>
          <a:p>
            <a:r>
              <a:rPr lang="en-US" dirty="0"/>
              <a:t>1		2 	</a:t>
            </a:r>
            <a:r>
              <a:rPr lang="en-US" sz="2800" dirty="0"/>
              <a:t>        …	 </a:t>
            </a:r>
            <a:r>
              <a:rPr lang="en-US" dirty="0"/>
              <a:t>                   T-1   	   T         T+1	 T+2		T+3       T+4	</a:t>
            </a:r>
          </a:p>
        </p:txBody>
      </p:sp>
      <p:sp>
        <p:nvSpPr>
          <p:cNvPr id="44" name="Cloud 43"/>
          <p:cNvSpPr/>
          <p:nvPr/>
        </p:nvSpPr>
        <p:spPr>
          <a:xfrm rot="1920978">
            <a:off x="5525224" y="3208074"/>
            <a:ext cx="2242972" cy="1143482"/>
          </a:xfrm>
          <a:prstGeom prst="cloud">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The Information Set </a:t>
            </a:r>
            <a:r>
              <a:rPr lang="en-US" sz="1800" baseline="-25000" dirty="0">
                <a:solidFill>
                  <a:schemeClr val="tx2">
                    <a:lumMod val="60000"/>
                    <a:lumOff val="40000"/>
                  </a:schemeClr>
                </a:solidFill>
              </a:rPr>
              <a:t>1 </a:t>
            </a:r>
            <a:r>
              <a:rPr lang="en-US" sz="1800" baseline="-25000" dirty="0">
                <a:solidFill>
                  <a:srgbClr val="558ED5"/>
                </a:solidFill>
              </a:rPr>
              <a:t>of 1</a:t>
            </a:r>
            <a:r>
              <a:rPr lang="en-US" sz="3200" dirty="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16</a:t>
            </a:fld>
            <a:endParaRPr lang="en-US" dirty="0"/>
          </a:p>
        </p:txBody>
      </p:sp>
      <p:sp>
        <p:nvSpPr>
          <p:cNvPr id="27" name="Content Placeholder 26"/>
          <p:cNvSpPr>
            <a:spLocks noGrp="1"/>
          </p:cNvSpPr>
          <p:nvPr>
            <p:ph idx="1"/>
          </p:nvPr>
        </p:nvSpPr>
        <p:spPr>
          <a:xfrm>
            <a:off x="457200" y="1481669"/>
            <a:ext cx="8483600" cy="5528733"/>
          </a:xfrm>
        </p:spPr>
        <p:txBody>
          <a:bodyPr>
            <a:normAutofit/>
          </a:bodyPr>
          <a:lstStyle/>
          <a:p>
            <a:r>
              <a:rPr lang="en-US" sz="2595" dirty="0">
                <a:solidFill>
                  <a:srgbClr val="595959"/>
                </a:solidFill>
              </a:rPr>
              <a:t>Your forecast is conditional on the quality and quantity of your data.</a:t>
            </a:r>
          </a:p>
          <a:p>
            <a:r>
              <a:rPr lang="en-US" sz="2595" i="1" dirty="0">
                <a:solidFill>
                  <a:srgbClr val="595959"/>
                </a:solidFill>
              </a:rPr>
              <a:t>  Questions:</a:t>
            </a:r>
          </a:p>
          <a:p>
            <a:pPr lvl="1"/>
            <a:r>
              <a:rPr lang="en-US" sz="2200" i="1" dirty="0">
                <a:solidFill>
                  <a:srgbClr val="595959"/>
                </a:solidFill>
              </a:rPr>
              <a:t>What information is available?</a:t>
            </a:r>
          </a:p>
          <a:p>
            <a:pPr lvl="1"/>
            <a:r>
              <a:rPr lang="en-US" sz="2200" i="1" dirty="0">
                <a:solidFill>
                  <a:srgbClr val="595959"/>
                </a:solidFill>
              </a:rPr>
              <a:t>What else could be collected? Or made available?</a:t>
            </a:r>
          </a:p>
          <a:p>
            <a:pPr lvl="1"/>
            <a:r>
              <a:rPr lang="en-US" sz="2200" i="1" dirty="0">
                <a:solidFill>
                  <a:srgbClr val="595959"/>
                </a:solidFill>
              </a:rPr>
              <a:t>Quantitative or Qualitative?</a:t>
            </a:r>
          </a:p>
          <a:p>
            <a:pPr lvl="1"/>
            <a:r>
              <a:rPr lang="en-US" sz="2200" i="1" dirty="0">
                <a:solidFill>
                  <a:srgbClr val="595959"/>
                </a:solidFill>
              </a:rPr>
              <a:t>Can the data be used more efficiently?</a:t>
            </a:r>
          </a:p>
          <a:p>
            <a:r>
              <a:rPr lang="en-US" sz="2400" dirty="0" err="1">
                <a:solidFill>
                  <a:srgbClr val="6A5ACD"/>
                </a:solidFill>
              </a:rPr>
              <a:t>Univariate</a:t>
            </a:r>
            <a:r>
              <a:rPr lang="en-US" sz="2400" dirty="0">
                <a:solidFill>
                  <a:srgbClr val="6A5ACD"/>
                </a:solidFill>
              </a:rPr>
              <a:t> Information Set</a:t>
            </a:r>
            <a:r>
              <a:rPr lang="en-US" sz="2400" dirty="0">
                <a:solidFill>
                  <a:srgbClr val="595959"/>
                </a:solidFill>
              </a:rPr>
              <a:t>: </a:t>
            </a:r>
          </a:p>
          <a:p>
            <a:pPr>
              <a:buNone/>
            </a:pPr>
            <a:r>
              <a:rPr lang="en-US" sz="2400" i="1" dirty="0">
                <a:solidFill>
                  <a:srgbClr val="595959"/>
                </a:solidFill>
                <a:latin typeface="Times New Roman"/>
                <a:cs typeface="Times New Roman"/>
              </a:rPr>
              <a:t>	</a:t>
            </a:r>
            <a:r>
              <a:rPr lang="en-US" sz="2400" i="1" dirty="0" err="1">
                <a:solidFill>
                  <a:srgbClr val="595959"/>
                </a:solidFill>
                <a:latin typeface="Times New Roman"/>
                <a:cs typeface="Times New Roman"/>
              </a:rPr>
              <a:t>Ω</a:t>
            </a:r>
            <a:r>
              <a:rPr lang="en-US" sz="2400" i="1" baseline="-25000" dirty="0" err="1">
                <a:solidFill>
                  <a:srgbClr val="595959"/>
                </a:solidFill>
                <a:latin typeface="Times New Roman"/>
                <a:cs typeface="Times New Roman"/>
              </a:rPr>
              <a:t>T</a:t>
            </a:r>
            <a:r>
              <a:rPr lang="en-US" sz="2400" i="1" baseline="30000" dirty="0" err="1">
                <a:solidFill>
                  <a:srgbClr val="595959"/>
                </a:solidFill>
                <a:latin typeface="Times New Roman"/>
                <a:cs typeface="Times New Roman"/>
              </a:rPr>
              <a:t>univariate</a:t>
            </a:r>
            <a:r>
              <a:rPr lang="en-US" sz="2400" i="1" dirty="0">
                <a:solidFill>
                  <a:srgbClr val="595959"/>
                </a:solidFill>
                <a:latin typeface="Times New Roman"/>
                <a:cs typeface="Times New Roman"/>
              </a:rPr>
              <a:t>={</a:t>
            </a:r>
            <a:r>
              <a:rPr lang="en-US" sz="2400" i="1" dirty="0" err="1">
                <a:solidFill>
                  <a:srgbClr val="595959"/>
                </a:solidFill>
                <a:latin typeface="Times New Roman"/>
                <a:cs typeface="Times New Roman"/>
              </a:rPr>
              <a:t>y</a:t>
            </a:r>
            <a:r>
              <a:rPr lang="en-US" sz="2400" i="1" baseline="-25000" dirty="0" err="1">
                <a:solidFill>
                  <a:srgbClr val="595959"/>
                </a:solidFill>
                <a:latin typeface="Times New Roman"/>
                <a:cs typeface="Times New Roman"/>
              </a:rPr>
              <a:t>T</a:t>
            </a:r>
            <a:r>
              <a:rPr lang="en-US" sz="2400" i="1" dirty="0">
                <a:solidFill>
                  <a:srgbClr val="595959"/>
                </a:solidFill>
                <a:latin typeface="Times New Roman"/>
                <a:cs typeface="Times New Roman"/>
              </a:rPr>
              <a:t> , y</a:t>
            </a:r>
            <a:r>
              <a:rPr lang="en-US" sz="2400" i="1" baseline="-25000" dirty="0">
                <a:solidFill>
                  <a:srgbClr val="595959"/>
                </a:solidFill>
                <a:latin typeface="Times New Roman"/>
                <a:cs typeface="Times New Roman"/>
              </a:rPr>
              <a:t>T-1 </a:t>
            </a:r>
            <a:r>
              <a:rPr lang="en-US" sz="2400" i="1" dirty="0">
                <a:solidFill>
                  <a:srgbClr val="595959"/>
                </a:solidFill>
                <a:latin typeface="Times New Roman"/>
                <a:cs typeface="Times New Roman"/>
              </a:rPr>
              <a:t>,…,y</a:t>
            </a:r>
            <a:r>
              <a:rPr lang="en-US" sz="2400" i="1" baseline="-25000" dirty="0">
                <a:solidFill>
                  <a:srgbClr val="595959"/>
                </a:solidFill>
                <a:latin typeface="Times New Roman"/>
                <a:cs typeface="Times New Roman"/>
              </a:rPr>
              <a:t>1</a:t>
            </a:r>
            <a:r>
              <a:rPr lang="en-US" sz="2400" i="1" dirty="0">
                <a:solidFill>
                  <a:srgbClr val="595959"/>
                </a:solidFill>
                <a:latin typeface="Times New Roman"/>
                <a:cs typeface="Times New Roman"/>
              </a:rPr>
              <a:t>}</a:t>
            </a:r>
          </a:p>
          <a:p>
            <a:endParaRPr lang="en-US" sz="2400" i="1" dirty="0">
              <a:solidFill>
                <a:srgbClr val="595959"/>
              </a:solidFill>
            </a:endParaRPr>
          </a:p>
          <a:p>
            <a:r>
              <a:rPr lang="en-US" sz="2400" dirty="0">
                <a:solidFill>
                  <a:srgbClr val="6A5ACD"/>
                </a:solidFill>
              </a:rPr>
              <a:t>Multivariate Information Set:</a:t>
            </a:r>
          </a:p>
          <a:p>
            <a:pPr>
              <a:buNone/>
            </a:pPr>
            <a:r>
              <a:rPr lang="en-US" sz="2400" dirty="0">
                <a:solidFill>
                  <a:srgbClr val="6A5ACD"/>
                </a:solidFill>
              </a:rPr>
              <a:t>	 </a:t>
            </a:r>
            <a:r>
              <a:rPr lang="en-US" sz="2400" i="1" dirty="0" err="1">
                <a:solidFill>
                  <a:srgbClr val="595959"/>
                </a:solidFill>
                <a:latin typeface="Times New Roman"/>
                <a:cs typeface="Times New Roman"/>
              </a:rPr>
              <a:t>Ω</a:t>
            </a:r>
            <a:r>
              <a:rPr lang="en-US" sz="2400" i="1" baseline="-25000" dirty="0" err="1">
                <a:solidFill>
                  <a:srgbClr val="595959"/>
                </a:solidFill>
                <a:latin typeface="Times New Roman"/>
                <a:cs typeface="Times New Roman"/>
              </a:rPr>
              <a:t>T</a:t>
            </a:r>
            <a:r>
              <a:rPr lang="en-US" sz="2400" i="1" baseline="30000" dirty="0" err="1">
                <a:solidFill>
                  <a:srgbClr val="595959"/>
                </a:solidFill>
                <a:latin typeface="Times New Roman"/>
                <a:cs typeface="Times New Roman"/>
              </a:rPr>
              <a:t>multivariate</a:t>
            </a:r>
            <a:r>
              <a:rPr lang="en-US" sz="2400" i="1" dirty="0">
                <a:solidFill>
                  <a:srgbClr val="595959"/>
                </a:solidFill>
                <a:latin typeface="Times New Roman"/>
                <a:cs typeface="Times New Roman"/>
              </a:rPr>
              <a:t>={</a:t>
            </a:r>
            <a:r>
              <a:rPr lang="en-US" sz="2400" i="1" dirty="0" err="1">
                <a:solidFill>
                  <a:srgbClr val="595959"/>
                </a:solidFill>
                <a:latin typeface="Times New Roman"/>
                <a:cs typeface="Times New Roman"/>
              </a:rPr>
              <a:t>x</a:t>
            </a:r>
            <a:r>
              <a:rPr lang="en-US" sz="2400" i="1" baseline="-25000" dirty="0" err="1">
                <a:solidFill>
                  <a:srgbClr val="595959"/>
                </a:solidFill>
                <a:latin typeface="Times New Roman"/>
                <a:cs typeface="Times New Roman"/>
              </a:rPr>
              <a:t>T</a:t>
            </a:r>
            <a:r>
              <a:rPr lang="en-US" sz="2400" i="1" dirty="0">
                <a:solidFill>
                  <a:srgbClr val="595959"/>
                </a:solidFill>
                <a:latin typeface="Times New Roman"/>
                <a:cs typeface="Times New Roman"/>
              </a:rPr>
              <a:t> , </a:t>
            </a:r>
            <a:r>
              <a:rPr lang="en-US" sz="2400" i="1" dirty="0" err="1">
                <a:solidFill>
                  <a:srgbClr val="595959"/>
                </a:solidFill>
                <a:latin typeface="Times New Roman"/>
                <a:cs typeface="Times New Roman"/>
              </a:rPr>
              <a:t>y</a:t>
            </a:r>
            <a:r>
              <a:rPr lang="en-US" sz="2400" i="1" baseline="-25000" dirty="0" err="1">
                <a:solidFill>
                  <a:srgbClr val="595959"/>
                </a:solidFill>
                <a:latin typeface="Times New Roman"/>
                <a:cs typeface="Times New Roman"/>
              </a:rPr>
              <a:t>T</a:t>
            </a:r>
            <a:r>
              <a:rPr lang="en-US" sz="2400" i="1" baseline="-25000" dirty="0">
                <a:solidFill>
                  <a:srgbClr val="595959"/>
                </a:solidFill>
                <a:latin typeface="Times New Roman"/>
                <a:cs typeface="Times New Roman"/>
              </a:rPr>
              <a:t>, </a:t>
            </a:r>
            <a:r>
              <a:rPr lang="en-US" sz="2400" i="1" dirty="0">
                <a:solidFill>
                  <a:srgbClr val="595959"/>
                </a:solidFill>
                <a:latin typeface="Times New Roman"/>
                <a:cs typeface="Times New Roman"/>
              </a:rPr>
              <a:t>, x</a:t>
            </a:r>
            <a:r>
              <a:rPr lang="en-US" sz="2400" i="1" baseline="-25000" dirty="0">
                <a:solidFill>
                  <a:srgbClr val="595959"/>
                </a:solidFill>
                <a:latin typeface="Times New Roman"/>
                <a:cs typeface="Times New Roman"/>
              </a:rPr>
              <a:t>T-1</a:t>
            </a:r>
            <a:r>
              <a:rPr lang="en-US" sz="2400" i="1" dirty="0">
                <a:solidFill>
                  <a:srgbClr val="595959"/>
                </a:solidFill>
                <a:latin typeface="Times New Roman"/>
                <a:cs typeface="Times New Roman"/>
              </a:rPr>
              <a:t>, y</a:t>
            </a:r>
            <a:r>
              <a:rPr lang="en-US" sz="2400" i="1" baseline="-25000" dirty="0">
                <a:solidFill>
                  <a:srgbClr val="595959"/>
                </a:solidFill>
                <a:latin typeface="Times New Roman"/>
                <a:cs typeface="Times New Roman"/>
              </a:rPr>
              <a:t>T-1</a:t>
            </a:r>
            <a:r>
              <a:rPr lang="en-US" sz="2400" i="1" dirty="0">
                <a:solidFill>
                  <a:srgbClr val="595959"/>
                </a:solidFill>
                <a:latin typeface="Times New Roman"/>
                <a:cs typeface="Times New Roman"/>
              </a:rPr>
              <a:t> …, x</a:t>
            </a:r>
            <a:r>
              <a:rPr lang="en-US" sz="2400" i="1" baseline="-25000" dirty="0">
                <a:solidFill>
                  <a:srgbClr val="595959"/>
                </a:solidFill>
                <a:latin typeface="Times New Roman"/>
                <a:cs typeface="Times New Roman"/>
              </a:rPr>
              <a:t>1, </a:t>
            </a:r>
            <a:r>
              <a:rPr lang="en-US" sz="2400" i="1" dirty="0">
                <a:solidFill>
                  <a:srgbClr val="595959"/>
                </a:solidFill>
                <a:latin typeface="Times New Roman"/>
                <a:cs typeface="Times New Roman"/>
              </a:rPr>
              <a:t>y</a:t>
            </a:r>
            <a:r>
              <a:rPr lang="en-US" sz="2400" i="1" baseline="-25000" dirty="0">
                <a:solidFill>
                  <a:srgbClr val="595959"/>
                </a:solidFill>
                <a:latin typeface="Times New Roman"/>
                <a:cs typeface="Times New Roman"/>
              </a:rPr>
              <a:t>1</a:t>
            </a:r>
            <a:r>
              <a:rPr lang="en-US" sz="2400" i="1" dirty="0">
                <a:solidFill>
                  <a:srgbClr val="595959"/>
                </a:solidFill>
                <a:latin typeface="Times New Roman"/>
                <a:cs typeface="Times New Roman"/>
              </a:rPr>
              <a:t>}</a:t>
            </a:r>
            <a:endParaRPr lang="en-US" sz="2400" dirty="0">
              <a:solidFill>
                <a:srgbClr val="595959"/>
              </a:solidFill>
              <a:latin typeface="Times New Roman"/>
              <a:cs typeface="Times New Roman"/>
            </a:endParaRPr>
          </a:p>
          <a:p>
            <a:endParaRPr lang="en-US" dirty="0">
              <a:solidFill>
                <a:schemeClr val="tx1">
                  <a:lumMod val="65000"/>
                  <a:lumOff val="3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2">
                    <a:lumMod val="60000"/>
                    <a:lumOff val="40000"/>
                  </a:schemeClr>
                </a:solidFill>
              </a:rPr>
              <a:t>Six Fundamental Considerations in Forecasting                 Models and Complexity, The Parsimony and Shrinkage Principles </a:t>
            </a:r>
            <a:r>
              <a:rPr lang="en-US" sz="1800" baseline="-25000" dirty="0">
                <a:solidFill>
                  <a:schemeClr val="tx2">
                    <a:lumMod val="60000"/>
                    <a:lumOff val="40000"/>
                  </a:schemeClr>
                </a:solidFill>
              </a:rPr>
              <a:t>1 </a:t>
            </a:r>
            <a:r>
              <a:rPr lang="en-US" sz="1800" baseline="-25000" dirty="0">
                <a:solidFill>
                  <a:srgbClr val="558ED5"/>
                </a:solidFill>
              </a:rPr>
              <a:t>of 1</a:t>
            </a:r>
            <a:r>
              <a:rPr lang="en-US" sz="3200" dirty="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17</a:t>
            </a:fld>
            <a:endParaRPr lang="en-US" dirty="0"/>
          </a:p>
        </p:txBody>
      </p:sp>
      <p:sp>
        <p:nvSpPr>
          <p:cNvPr id="27" name="Content Placeholder 26"/>
          <p:cNvSpPr>
            <a:spLocks noGrp="1"/>
          </p:cNvSpPr>
          <p:nvPr>
            <p:ph idx="1"/>
          </p:nvPr>
        </p:nvSpPr>
        <p:spPr>
          <a:xfrm>
            <a:off x="457200" y="1955794"/>
            <a:ext cx="8483600" cy="4224864"/>
          </a:xfrm>
        </p:spPr>
        <p:txBody>
          <a:bodyPr>
            <a:normAutofit lnSpcReduction="10000"/>
          </a:bodyPr>
          <a:lstStyle/>
          <a:p>
            <a:r>
              <a:rPr lang="en-US" sz="2595" dirty="0">
                <a:solidFill>
                  <a:srgbClr val="595959"/>
                </a:solidFill>
              </a:rPr>
              <a:t>Your modeling strategy should be based on your forecast task.</a:t>
            </a:r>
            <a:endParaRPr lang="en-US" sz="2595">
              <a:solidFill>
                <a:srgbClr val="595959"/>
              </a:solidFill>
            </a:endParaRPr>
          </a:p>
          <a:p>
            <a:r>
              <a:rPr lang="en-US" sz="2595">
                <a:solidFill>
                  <a:srgbClr val="595959"/>
                </a:solidFill>
              </a:rPr>
              <a:t>For </a:t>
            </a:r>
            <a:r>
              <a:rPr lang="en-US" sz="2595" dirty="0">
                <a:solidFill>
                  <a:srgbClr val="595959"/>
                </a:solidFill>
              </a:rPr>
              <a:t>out-of-sample forecasting in business, finance, and economics, simple (parsimonious) models are better.</a:t>
            </a:r>
          </a:p>
          <a:p>
            <a:endParaRPr lang="en-US" sz="2595" dirty="0">
              <a:solidFill>
                <a:srgbClr val="595959"/>
              </a:solidFill>
            </a:endParaRPr>
          </a:p>
          <a:p>
            <a:r>
              <a:rPr lang="en-US" sz="2595" dirty="0">
                <a:solidFill>
                  <a:srgbClr val="6A5ACD"/>
                </a:solidFill>
              </a:rPr>
              <a:t>Parsimony Principle</a:t>
            </a:r>
            <a:r>
              <a:rPr lang="en-US" sz="2595" dirty="0">
                <a:solidFill>
                  <a:srgbClr val="595959"/>
                </a:solidFill>
              </a:rPr>
              <a:t>: All other things being equal, simpler models are better than complex ones.</a:t>
            </a:r>
          </a:p>
          <a:p>
            <a:endParaRPr lang="en-US" sz="2595" dirty="0">
              <a:solidFill>
                <a:srgbClr val="595959"/>
              </a:solidFill>
            </a:endParaRPr>
          </a:p>
          <a:p>
            <a:r>
              <a:rPr lang="en-US" sz="2595" dirty="0">
                <a:solidFill>
                  <a:srgbClr val="6A5ACD"/>
                </a:solidFill>
              </a:rPr>
              <a:t>Shrinkage Principle</a:t>
            </a:r>
            <a:r>
              <a:rPr lang="en-US" sz="2595" dirty="0">
                <a:solidFill>
                  <a:srgbClr val="595959"/>
                </a:solidFill>
              </a:rPr>
              <a:t>: Imposing restrictions on forecasting models often improves forecast performance.</a:t>
            </a:r>
            <a:endParaRPr lang="en-US" dirty="0">
              <a:solidFill>
                <a:schemeClr val="tx1">
                  <a:lumMod val="65000"/>
                  <a:lumOff val="35000"/>
                </a:schemeClr>
              </a:solidFill>
            </a:endParaRPr>
          </a:p>
        </p:txBody>
      </p:sp>
      <p:sp>
        <p:nvSpPr>
          <p:cNvPr id="5" name="TextBox 4"/>
          <p:cNvSpPr txBox="1"/>
          <p:nvPr/>
        </p:nvSpPr>
        <p:spPr>
          <a:xfrm>
            <a:off x="1151482" y="5979617"/>
            <a:ext cx="6803165" cy="646331"/>
          </a:xfrm>
          <a:prstGeom prst="rect">
            <a:avLst/>
          </a:prstGeom>
          <a:noFill/>
          <a:ln w="25400">
            <a:solidFill>
              <a:srgbClr val="B22222"/>
            </a:solidFill>
          </a:ln>
        </p:spPr>
        <p:txBody>
          <a:bodyPr wrap="none" rtlCol="0">
            <a:spAutoFit/>
          </a:bodyPr>
          <a:lstStyle/>
          <a:p>
            <a:r>
              <a:rPr lang="en-US" sz="2800" dirty="0">
                <a:solidFill>
                  <a:srgbClr val="B22222"/>
                </a:solidFill>
              </a:rPr>
              <a:t>KISS</a:t>
            </a:r>
            <a:r>
              <a:rPr lang="en-US" sz="2800" dirty="0">
                <a:solidFill>
                  <a:schemeClr val="tx1">
                    <a:lumMod val="65000"/>
                    <a:lumOff val="35000"/>
                  </a:schemeClr>
                </a:solidFill>
              </a:rPr>
              <a:t> Principle: </a:t>
            </a:r>
            <a:r>
              <a:rPr lang="en-US" sz="3600" dirty="0">
                <a:solidFill>
                  <a:srgbClr val="B22222"/>
                </a:solidFill>
              </a:rPr>
              <a:t>K</a:t>
            </a:r>
            <a:r>
              <a:rPr lang="en-US" sz="2800" dirty="0">
                <a:solidFill>
                  <a:schemeClr val="tx1">
                    <a:lumMod val="65000"/>
                    <a:lumOff val="35000"/>
                  </a:schemeClr>
                </a:solidFill>
              </a:rPr>
              <a:t>eep </a:t>
            </a:r>
            <a:r>
              <a:rPr lang="en-US" sz="3600" dirty="0">
                <a:solidFill>
                  <a:srgbClr val="B22222"/>
                </a:solidFill>
              </a:rPr>
              <a:t>I</a:t>
            </a:r>
            <a:r>
              <a:rPr lang="en-US" sz="2800" dirty="0">
                <a:solidFill>
                  <a:schemeClr val="tx1">
                    <a:lumMod val="65000"/>
                    <a:lumOff val="35000"/>
                  </a:schemeClr>
                </a:solidFill>
              </a:rPr>
              <a:t>t </a:t>
            </a:r>
            <a:r>
              <a:rPr lang="en-US" sz="3600" dirty="0">
                <a:solidFill>
                  <a:srgbClr val="B22222"/>
                </a:solidFill>
              </a:rPr>
              <a:t>S</a:t>
            </a:r>
            <a:r>
              <a:rPr lang="en-US" sz="2800" dirty="0">
                <a:solidFill>
                  <a:schemeClr val="tx1">
                    <a:lumMod val="65000"/>
                    <a:lumOff val="35000"/>
                  </a:schemeClr>
                </a:solidFill>
              </a:rPr>
              <a:t>ophisticatedly </a:t>
            </a:r>
            <a:r>
              <a:rPr lang="en-US" sz="3600" dirty="0">
                <a:solidFill>
                  <a:srgbClr val="B22222"/>
                </a:solidFill>
              </a:rPr>
              <a:t>S</a:t>
            </a:r>
            <a:r>
              <a:rPr lang="en-US" sz="2800" dirty="0">
                <a:solidFill>
                  <a:schemeClr val="tx1">
                    <a:lumMod val="65000"/>
                    <a:lumOff val="35000"/>
                  </a:schemeClr>
                </a:solidFill>
              </a:rPr>
              <a:t>imple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558ED5"/>
                </a:solidFill>
              </a:rPr>
              <a:t>Example: Trends</a:t>
            </a:r>
            <a:br>
              <a:rPr lang="en-US" sz="3600" dirty="0">
                <a:solidFill>
                  <a:srgbClr val="558ED5"/>
                </a:solidFill>
              </a:rPr>
            </a:br>
            <a:r>
              <a:rPr lang="en-US" sz="2200" dirty="0">
                <a:solidFill>
                  <a:srgbClr val="558ED5"/>
                </a:solidFill>
              </a:rPr>
              <a:t>Annual Hours Worked in the OECD Countries 1979-2006</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18</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24000" y="6156295"/>
            <a:ext cx="3236335" cy="400110"/>
          </a:xfrm>
          <a:prstGeom prst="rect">
            <a:avLst/>
          </a:prstGeom>
          <a:noFill/>
        </p:spPr>
        <p:txBody>
          <a:bodyPr wrap="none" rtlCol="0">
            <a:spAutoFit/>
          </a:bodyPr>
          <a:lstStyle/>
          <a:p>
            <a:r>
              <a:rPr lang="en-US" sz="2000" dirty="0">
                <a:solidFill>
                  <a:schemeClr val="tx1">
                    <a:lumMod val="65000"/>
                    <a:lumOff val="35000"/>
                  </a:schemeClr>
                </a:solidFill>
              </a:rPr>
              <a:t>Source: http://www.oecd.org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rgbClr val="558ED5"/>
                </a:solidFill>
              </a:rPr>
              <a:t>Example: Cycles</a:t>
            </a:r>
            <a:br>
              <a:rPr lang="en-US" dirty="0">
                <a:solidFill>
                  <a:srgbClr val="558ED5"/>
                </a:solidFill>
              </a:rPr>
            </a:br>
            <a:r>
              <a:rPr lang="en-US" sz="2444" dirty="0">
                <a:solidFill>
                  <a:srgbClr val="558ED5"/>
                </a:solidFill>
              </a:rPr>
              <a:t>Unemployed Persons (Seasonally Adjusted), Monthly Data 1988-2008</a:t>
            </a: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19</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74775" y="6210300"/>
            <a:ext cx="4835170" cy="400110"/>
          </a:xfrm>
          <a:prstGeom prst="rect">
            <a:avLst/>
          </a:prstGeom>
          <a:noFill/>
        </p:spPr>
        <p:txBody>
          <a:bodyPr wrap="none" rtlCol="0">
            <a:spAutoFit/>
          </a:bodyPr>
          <a:lstStyle/>
          <a:p>
            <a:r>
              <a:rPr lang="en-US" sz="2000" dirty="0">
                <a:solidFill>
                  <a:srgbClr val="595959"/>
                </a:solidFill>
              </a:rPr>
              <a:t>Source: St. Louis Federal Reserve Bank. FRED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60000"/>
                    <a:lumOff val="40000"/>
                  </a:schemeClr>
                </a:solidFill>
              </a:rPr>
              <a:t>Today’s Class </a:t>
            </a:r>
            <a:r>
              <a:rPr lang="en-US" sz="1400" dirty="0">
                <a:solidFill>
                  <a:schemeClr val="tx2">
                    <a:lumMod val="60000"/>
                    <a:lumOff val="40000"/>
                  </a:schemeClr>
                </a:solidFill>
              </a:rPr>
              <a:t>1 of 2</a:t>
            </a:r>
          </a:p>
        </p:txBody>
      </p:sp>
      <p:sp>
        <p:nvSpPr>
          <p:cNvPr id="3" name="Content Placeholder 2"/>
          <p:cNvSpPr>
            <a:spLocks noGrp="1"/>
          </p:cNvSpPr>
          <p:nvPr>
            <p:ph idx="1"/>
          </p:nvPr>
        </p:nvSpPr>
        <p:spPr/>
        <p:txBody>
          <a:bodyPr>
            <a:normAutofit fontScale="77500" lnSpcReduction="20000"/>
          </a:bodyPr>
          <a:lstStyle/>
          <a:p>
            <a:r>
              <a:rPr lang="en-US" dirty="0"/>
              <a:t>Overview of the course structure and content </a:t>
            </a:r>
          </a:p>
          <a:p>
            <a:r>
              <a:rPr lang="en-US" dirty="0"/>
              <a:t>Why Study Economic Forecasting?</a:t>
            </a:r>
          </a:p>
          <a:p>
            <a:r>
              <a:rPr lang="en-US" dirty="0"/>
              <a:t>Resources</a:t>
            </a:r>
          </a:p>
          <a:p>
            <a:r>
              <a:rPr lang="en-US" dirty="0"/>
              <a:t>Overview of Economic Forecasting</a:t>
            </a:r>
          </a:p>
          <a:p>
            <a:r>
              <a:rPr lang="en-US" dirty="0"/>
              <a:t>Six Fundamental Considerations in Forecasting</a:t>
            </a:r>
          </a:p>
          <a:p>
            <a:pPr lvl="1"/>
            <a:r>
              <a:rPr lang="en-US" dirty="0"/>
              <a:t>Decision Environment</a:t>
            </a:r>
          </a:p>
          <a:p>
            <a:pPr lvl="1"/>
            <a:r>
              <a:rPr lang="en-US" dirty="0"/>
              <a:t>Forecast Object</a:t>
            </a:r>
          </a:p>
          <a:p>
            <a:pPr lvl="1"/>
            <a:r>
              <a:rPr lang="en-US" dirty="0"/>
              <a:t>Forecast Statement</a:t>
            </a:r>
          </a:p>
          <a:p>
            <a:pPr lvl="1"/>
            <a:r>
              <a:rPr lang="en-US" dirty="0"/>
              <a:t>Forecast Horizon</a:t>
            </a:r>
          </a:p>
          <a:p>
            <a:pPr lvl="1"/>
            <a:r>
              <a:rPr lang="en-US" dirty="0"/>
              <a:t>Information Set</a:t>
            </a:r>
          </a:p>
          <a:p>
            <a:pPr lvl="1"/>
            <a:r>
              <a:rPr lang="en-US" dirty="0"/>
              <a:t>Parsimony Principle and Shrinkage Principle</a:t>
            </a:r>
          </a:p>
          <a:p>
            <a:r>
              <a:rPr lang="en-US" dirty="0"/>
              <a:t>Background on “</a:t>
            </a:r>
            <a:r>
              <a:rPr lang="en-US" dirty="0">
                <a:solidFill>
                  <a:srgbClr val="6A5ACD"/>
                </a:solidFill>
              </a:rPr>
              <a:t>R</a:t>
            </a:r>
            <a:r>
              <a:rPr lang="en-US" dirty="0"/>
              <a:t>”</a:t>
            </a:r>
          </a:p>
          <a:p>
            <a:pPr marL="914400" lvl="1" indent="-514350">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558ED5"/>
                </a:solidFill>
              </a:rPr>
              <a:t>Example: Seasonality</a:t>
            </a:r>
            <a:br>
              <a:rPr lang="en-US" sz="2444" dirty="0">
                <a:solidFill>
                  <a:srgbClr val="558ED5"/>
                </a:solidFill>
              </a:rPr>
            </a:br>
            <a:r>
              <a:rPr lang="en-US" sz="2444" dirty="0">
                <a:solidFill>
                  <a:srgbClr val="558ED5"/>
                </a:solidFill>
              </a:rPr>
              <a:t>Revenue Passenger Enplanements. Monthly Data 2000-2008</a:t>
            </a:r>
            <a:endParaRPr lang="en-US" dirty="0">
              <a:solidFill>
                <a:srgbClr val="558ED5"/>
              </a:solidFill>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20</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630509" y="6126163"/>
            <a:ext cx="4609980" cy="400110"/>
          </a:xfrm>
          <a:prstGeom prst="rect">
            <a:avLst/>
          </a:prstGeom>
          <a:noFill/>
        </p:spPr>
        <p:txBody>
          <a:bodyPr wrap="none" rtlCol="0">
            <a:spAutoFit/>
          </a:bodyPr>
          <a:lstStyle/>
          <a:p>
            <a:r>
              <a:rPr lang="en-US" sz="2000" dirty="0">
                <a:solidFill>
                  <a:srgbClr val="595959"/>
                </a:solidFill>
              </a:rPr>
              <a:t>Source: Bureau of Transportation Statistics</a:t>
            </a:r>
          </a:p>
        </p:txBody>
      </p:sp>
      <p:cxnSp>
        <p:nvCxnSpPr>
          <p:cNvPr id="8" name="Straight Connector 7"/>
          <p:cNvCxnSpPr/>
          <p:nvPr/>
        </p:nvCxnSpPr>
        <p:spPr>
          <a:xfrm rot="16200000" flipH="1">
            <a:off x="1492250" y="3498847"/>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2292345" y="3511546"/>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3092450" y="3511547"/>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4699004" y="2107168"/>
            <a:ext cx="3564766" cy="940833"/>
            <a:chOff x="4699004" y="2107168"/>
            <a:chExt cx="3564766" cy="940833"/>
          </a:xfrm>
        </p:grpSpPr>
        <p:sp>
          <p:nvSpPr>
            <p:cNvPr id="14" name="TextBox 13"/>
            <p:cNvSpPr txBox="1"/>
            <p:nvPr/>
          </p:nvSpPr>
          <p:spPr>
            <a:xfrm>
              <a:off x="4969629" y="2107168"/>
              <a:ext cx="3294141" cy="369332"/>
            </a:xfrm>
            <a:prstGeom prst="rect">
              <a:avLst/>
            </a:prstGeom>
            <a:noFill/>
          </p:spPr>
          <p:txBody>
            <a:bodyPr wrap="none" rtlCol="0">
              <a:spAutoFit/>
            </a:bodyPr>
            <a:lstStyle/>
            <a:p>
              <a:r>
                <a:rPr lang="en-US" dirty="0">
                  <a:solidFill>
                    <a:schemeClr val="accent5">
                      <a:lumMod val="75000"/>
                    </a:schemeClr>
                  </a:solidFill>
                </a:rPr>
                <a:t>Peaks occur regularly around July</a:t>
              </a:r>
            </a:p>
          </p:txBody>
        </p:sp>
        <p:cxnSp>
          <p:nvCxnSpPr>
            <p:cNvPr id="16" name="Straight Arrow Connector 15"/>
            <p:cNvCxnSpPr/>
            <p:nvPr/>
          </p:nvCxnSpPr>
          <p:spPr>
            <a:xfrm rot="5400000">
              <a:off x="4573967" y="2588838"/>
              <a:ext cx="584200" cy="334125"/>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56" dirty="0">
                <a:solidFill>
                  <a:schemeClr val="tx2">
                    <a:lumMod val="60000"/>
                    <a:lumOff val="40000"/>
                  </a:schemeClr>
                </a:solidFill>
              </a:rPr>
              <a:t>Example: Combined</a:t>
            </a:r>
            <a:br>
              <a:rPr lang="en-US" dirty="0">
                <a:solidFill>
                  <a:schemeClr val="tx2">
                    <a:lumMod val="60000"/>
                    <a:lumOff val="40000"/>
                  </a:schemeClr>
                </a:solidFill>
              </a:rPr>
            </a:br>
            <a:r>
              <a:rPr lang="en-US" b="1" dirty="0">
                <a:solidFill>
                  <a:schemeClr val="tx2">
                    <a:lumMod val="60000"/>
                    <a:lumOff val="40000"/>
                  </a:schemeClr>
                </a:solidFill>
              </a:rPr>
              <a:t> </a:t>
            </a:r>
            <a:r>
              <a:rPr lang="en-US" sz="2444" dirty="0">
                <a:solidFill>
                  <a:schemeClr val="tx2">
                    <a:lumMod val="60000"/>
                    <a:lumOff val="40000"/>
                  </a:schemeClr>
                </a:solidFill>
              </a:rPr>
              <a:t>New Home Sales in the United States. Quarterly Data 2004-2008</a:t>
            </a: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21</a:t>
            </a:fld>
            <a:endParaRPr lang="en-US"/>
          </a:p>
        </p:txBody>
      </p:sp>
      <p:graphicFrame>
        <p:nvGraphicFramePr>
          <p:cNvPr id="5" name="Content Placeholder 4"/>
          <p:cNvGraphicFramePr>
            <a:graphicFrameLocks noGrp="1"/>
          </p:cNvGraphicFramePr>
          <p:nvPr>
            <p:ph idx="1"/>
          </p:nvPr>
        </p:nvGraphicFramePr>
        <p:xfrm>
          <a:off x="457200" y="1600200"/>
          <a:ext cx="8229600" cy="47561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800402" y="5010090"/>
            <a:ext cx="4334200" cy="400110"/>
          </a:xfrm>
          <a:prstGeom prst="rect">
            <a:avLst/>
          </a:prstGeom>
          <a:noFill/>
        </p:spPr>
        <p:txBody>
          <a:bodyPr wrap="none" rtlCol="0">
            <a:spAutoFit/>
          </a:bodyPr>
          <a:lstStyle/>
          <a:p>
            <a:r>
              <a:rPr lang="en-US" sz="2000" dirty="0">
                <a:solidFill>
                  <a:srgbClr val="595959"/>
                </a:solidFill>
              </a:rPr>
              <a:t>Source: National Association of Realtors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chemeClr val="tx2">
                    <a:lumMod val="60000"/>
                    <a:lumOff val="40000"/>
                  </a:schemeClr>
                </a:solidFill>
              </a:rPr>
              <a:t>Example: Combined</a:t>
            </a:r>
            <a:br>
              <a:rPr lang="en-US" sz="4900" dirty="0">
                <a:solidFill>
                  <a:schemeClr val="tx2">
                    <a:lumMod val="60000"/>
                    <a:lumOff val="40000"/>
                  </a:schemeClr>
                </a:solidFill>
              </a:rPr>
            </a:br>
            <a:r>
              <a:rPr lang="en-US" b="1" dirty="0">
                <a:solidFill>
                  <a:schemeClr val="tx2">
                    <a:lumMod val="60000"/>
                    <a:lumOff val="40000"/>
                  </a:schemeClr>
                </a:solidFill>
              </a:rPr>
              <a:t> </a:t>
            </a:r>
            <a:r>
              <a:rPr lang="en-US" sz="2700" dirty="0">
                <a:solidFill>
                  <a:schemeClr val="tx2">
                    <a:lumMod val="60000"/>
                    <a:lumOff val="40000"/>
                  </a:schemeClr>
                </a:solidFill>
              </a:rPr>
              <a:t>Hypothetical Time Series</a:t>
            </a:r>
            <a:endParaRPr lang="en-US" sz="2700"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D7641F-1B94-7D48-9980-585AFFC348E4}"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r="1809" b="6746"/>
          <a:stretch/>
        </p:blipFill>
        <p:spPr>
          <a:xfrm>
            <a:off x="152401" y="1498600"/>
            <a:ext cx="5055268" cy="5303520"/>
          </a:xfrm>
          <a:noFill/>
        </p:spPr>
      </p:pic>
      <p:sp>
        <p:nvSpPr>
          <p:cNvPr id="3" name="TextBox 2"/>
          <p:cNvSpPr txBox="1"/>
          <p:nvPr/>
        </p:nvSpPr>
        <p:spPr>
          <a:xfrm>
            <a:off x="2489009" y="4164921"/>
            <a:ext cx="455574"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(T</a:t>
            </a:r>
            <a:r>
              <a:rPr kumimoji="0" lang="en-US" sz="1400" b="0" i="1" u="none" strike="noStrike" kern="1200" cap="none" spc="0" normalizeH="0" baseline="-25000" noProof="0" dirty="0">
                <a:ln>
                  <a:noFill/>
                </a:ln>
                <a:solidFill>
                  <a:prstClr val="black"/>
                </a:solidFill>
                <a:effectLst/>
                <a:uLnTx/>
                <a:uFillTx/>
                <a:latin typeface="Calibri"/>
                <a:ea typeface="+mn-ea"/>
                <a:cs typeface="+mn-cs"/>
              </a:rPr>
              <a:t>t </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endParaRPr kumimoji="0" lang="en-US" sz="1400" b="0" i="1"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(S</a:t>
            </a:r>
            <a:r>
              <a:rPr kumimoji="0" lang="en-US" sz="1400" b="0" i="1" u="none" strike="noStrike" kern="1200" cap="none" spc="0" normalizeH="0" baseline="-25000" noProof="0" dirty="0">
                <a:ln>
                  <a:noFill/>
                </a:ln>
                <a:solidFill>
                  <a:prstClr val="black"/>
                </a:solidFill>
                <a:effectLst/>
                <a:uLnTx/>
                <a:uFillTx/>
                <a:latin typeface="Calibri"/>
                <a:ea typeface="+mn-ea"/>
                <a:cs typeface="+mn-cs"/>
              </a:rPr>
              <a:t>t</a:t>
            </a:r>
            <a:r>
              <a:rPr kumimoji="0" lang="en-US" sz="1400" b="0" i="1" u="none" strike="noStrike" kern="1200" cap="none" spc="0" normalizeH="0" baseline="0" noProof="0" dirty="0">
                <a:ln>
                  <a:noFill/>
                </a:ln>
                <a:solidFill>
                  <a:prstClr val="black"/>
                </a:solidFill>
                <a:effectLst/>
                <a:uLnTx/>
                <a:uFillTx/>
                <a:latin typeface="Calibri"/>
                <a:ea typeface="+mn-ea"/>
                <a:cs typeface="+mn-cs"/>
              </a:rPr>
              <a:t> )</a:t>
            </a:r>
            <a:endParaRPr kumimoji="0" lang="en-US" sz="1400" b="0" i="1"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(I</a:t>
            </a:r>
            <a:r>
              <a:rPr kumimoji="0" lang="en-US" sz="1400" b="0" i="1" u="none" strike="noStrike" kern="1200" cap="none" spc="0" normalizeH="0" baseline="-25000" noProof="0" dirty="0">
                <a:ln>
                  <a:noFill/>
                </a:ln>
                <a:solidFill>
                  <a:prstClr val="black"/>
                </a:solidFill>
                <a:effectLst/>
                <a:uLnTx/>
                <a:uFillTx/>
                <a:latin typeface="Calibri"/>
                <a:ea typeface="+mn-ea"/>
                <a:cs typeface="+mn-cs"/>
              </a:rPr>
              <a:t>t</a:t>
            </a:r>
            <a:r>
              <a:rPr kumimoji="0" lang="en-US" sz="1400" b="0" i="1" u="none" strike="noStrike" kern="1200" cap="none" spc="0" normalizeH="0" baseline="0" noProof="0" dirty="0">
                <a:ln>
                  <a:noFill/>
                </a:ln>
                <a:solidFill>
                  <a:prstClr val="black"/>
                </a:solidFill>
                <a:effectLst/>
                <a:uLnTx/>
                <a:uFillTx/>
                <a:latin typeface="Calibri"/>
                <a:ea typeface="+mn-ea"/>
                <a:cs typeface="+mn-cs"/>
              </a:rPr>
              <a:t> )</a:t>
            </a:r>
            <a:endParaRPr kumimoji="0" lang="en-US" sz="1600" b="0" i="1" u="none" strike="noStrike" kern="1200" cap="none" spc="0" normalizeH="0" baseline="-25000" noProof="0" dirty="0">
              <a:ln>
                <a:noFill/>
              </a:ln>
              <a:solidFill>
                <a:prstClr val="black"/>
              </a:solidFill>
              <a:effectLst/>
              <a:uLnTx/>
              <a:uFillTx/>
              <a:latin typeface="Calibri"/>
              <a:ea typeface="+mn-ea"/>
              <a:cs typeface="+mn-cs"/>
            </a:endParaRPr>
          </a:p>
        </p:txBody>
      </p:sp>
      <p:sp>
        <p:nvSpPr>
          <p:cNvPr id="6" name="TextBox 5"/>
          <p:cNvSpPr txBox="1"/>
          <p:nvPr/>
        </p:nvSpPr>
        <p:spPr>
          <a:xfrm>
            <a:off x="5029009" y="1688421"/>
            <a:ext cx="3949094" cy="1015663"/>
          </a:xfrm>
          <a:prstGeom prst="rect">
            <a:avLst/>
          </a:prstGeom>
          <a:no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rgbClr val="F79646">
                    <a:lumMod val="75000"/>
                  </a:srgbClr>
                </a:solidFill>
                <a:effectLst/>
                <a:uLnTx/>
                <a:uFillTx/>
                <a:latin typeface="Calibri"/>
                <a:ea typeface="+mn-ea"/>
                <a:cs typeface="+mn-cs"/>
              </a:rPr>
              <a:t>T</a:t>
            </a:r>
            <a:r>
              <a:rPr kumimoji="0" lang="en-US" sz="15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1500" b="0" i="1" u="none" strike="noStrike" kern="1200" cap="none" spc="0" normalizeH="0" baseline="-25000" noProof="0" dirty="0">
                <a:ln>
                  <a:noFill/>
                </a:ln>
                <a:solidFill>
                  <a:srgbClr val="F79646">
                    <a:lumMod val="75000"/>
                  </a:srgbClr>
                </a:solidFill>
                <a:effectLst/>
                <a:uLnTx/>
                <a:uFillTx/>
                <a:latin typeface="Calibri"/>
                <a:ea typeface="+mn-ea"/>
                <a:cs typeface="+mn-cs"/>
              </a:rPr>
              <a:t>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15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Value of the trend component in period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t</a:t>
            </a:r>
            <a:endParaRPr kumimoji="0" lang="en-US" sz="1500" b="0" i="1" u="none" strike="noStrike" kern="1200" cap="none" spc="0" normalizeH="0" baseline="-25000" noProof="0" dirty="0">
              <a:ln>
                <a:noFill/>
              </a:ln>
              <a:solidFill>
                <a:prstClr val="black">
                  <a:lumMod val="65000"/>
                  <a:lumOff val="3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rgbClr val="F79646">
                    <a:lumMod val="75000"/>
                  </a:srgbClr>
                </a:solidFill>
                <a:effectLst/>
                <a:uLnTx/>
                <a:uFillTx/>
                <a:latin typeface="Calibri"/>
                <a:ea typeface="+mn-ea"/>
                <a:cs typeface="+mn-cs"/>
              </a:rPr>
              <a:t>S</a:t>
            </a:r>
            <a:r>
              <a:rPr kumimoji="0" lang="en-US" sz="15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15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Value of the seasonal component in period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t</a:t>
            </a:r>
            <a:endParaRPr kumimoji="0" lang="en-US" sz="1500" b="0" i="1" u="none" strike="noStrike" kern="1200" cap="none" spc="0" normalizeH="0" baseline="-25000" noProof="0" dirty="0">
              <a:ln>
                <a:noFill/>
              </a:ln>
              <a:solidFill>
                <a:prstClr val="black">
                  <a:lumMod val="65000"/>
                  <a:lumOff val="3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rgbClr val="F79646">
                    <a:lumMod val="75000"/>
                  </a:srgbClr>
                </a:solidFill>
                <a:effectLst/>
                <a:uLnTx/>
                <a:uFillTx/>
                <a:latin typeface="Times New Roman" charset="0"/>
                <a:ea typeface="Times New Roman" charset="0"/>
                <a:cs typeface="Times New Roman" charset="0"/>
              </a:rPr>
              <a:t>I</a:t>
            </a:r>
            <a:r>
              <a:rPr kumimoji="0" lang="en-US" sz="15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1500" b="1"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15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Value of the irregular component in period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rgbClr val="F79646">
                    <a:lumMod val="75000"/>
                  </a:srgbClr>
                </a:solidFill>
                <a:effectLst/>
                <a:uLnTx/>
                <a:uFillTx/>
                <a:latin typeface="Calibri"/>
                <a:ea typeface="+mn-ea"/>
                <a:cs typeface="+mn-cs"/>
              </a:rPr>
              <a:t>𝜀</a:t>
            </a:r>
            <a:r>
              <a:rPr kumimoji="0" lang="en-US" sz="1500" b="1" i="1" u="none" strike="noStrike" kern="1200" cap="none" spc="0" normalizeH="0" baseline="-25000" noProof="0" dirty="0">
                <a:ln>
                  <a:noFill/>
                </a:ln>
                <a:solidFill>
                  <a:srgbClr val="F79646">
                    <a:lumMod val="75000"/>
                  </a:srgbClr>
                </a:solidFill>
                <a:effectLst/>
                <a:uLnTx/>
                <a:uFillTx/>
                <a:latin typeface="Calibri"/>
                <a:ea typeface="+mn-ea"/>
                <a:cs typeface="+mn-cs"/>
              </a:rPr>
              <a:t>t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15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a pure random disturbance in period </a:t>
            </a:r>
            <a:r>
              <a:rPr kumimoji="0" lang="en-US" sz="15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t</a:t>
            </a:r>
            <a:endParaRPr kumimoji="0" lang="en-US" sz="1500" b="0" i="1" u="none" strike="noStrike" kern="1200" cap="none" spc="0" normalizeH="0" baseline="-25000" noProof="0" dirty="0">
              <a:ln>
                <a:noFill/>
              </a:ln>
              <a:solidFill>
                <a:prstClr val="black">
                  <a:lumMod val="65000"/>
                  <a:lumOff val="35000"/>
                </a:prstClr>
              </a:solidFill>
              <a:effectLst/>
              <a:uLnTx/>
              <a:uFillTx/>
              <a:latin typeface="Calibri"/>
              <a:ea typeface="+mn-ea"/>
              <a:cs typeface="+mn-cs"/>
            </a:endParaRPr>
          </a:p>
        </p:txBody>
      </p:sp>
      <p:sp>
        <p:nvSpPr>
          <p:cNvPr id="8" name="TextBox 7"/>
          <p:cNvSpPr txBox="1"/>
          <p:nvPr/>
        </p:nvSpPr>
        <p:spPr>
          <a:xfrm>
            <a:off x="5003609" y="4050621"/>
            <a:ext cx="3538148" cy="1938992"/>
          </a:xfrm>
          <a:prstGeom prst="rect">
            <a:avLst/>
          </a:prstGeom>
          <a:no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F79646">
                    <a:lumMod val="75000"/>
                  </a:srgbClr>
                </a:solidFill>
                <a:effectLst/>
                <a:uLnTx/>
                <a:uFillTx/>
                <a:latin typeface="Calibri"/>
                <a:ea typeface="+mn-ea"/>
                <a:cs typeface="+mn-cs"/>
              </a:rPr>
              <a:t>T</a:t>
            </a:r>
            <a:r>
              <a:rPr kumimoji="0" lang="en-US" sz="40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4000" b="0" i="1" u="none" strike="noStrike" kern="1200" cap="none" spc="0" normalizeH="0" baseline="-25000" noProof="0" dirty="0">
                <a:ln>
                  <a:noFill/>
                </a:ln>
                <a:solidFill>
                  <a:srgbClr val="F79646">
                    <a:lumMod val="75000"/>
                  </a:srgbClr>
                </a:solidFill>
                <a:effectLst/>
                <a:uLnTx/>
                <a:uFillTx/>
                <a:latin typeface="Calibri"/>
                <a:ea typeface="+mn-ea"/>
                <a:cs typeface="+mn-cs"/>
              </a:rPr>
              <a:t> </a:t>
            </a:r>
            <a:r>
              <a:rPr kumimoji="0" lang="en-US" sz="40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1" u="none" strike="noStrike" kern="1200" cap="none" spc="0" normalizeH="0" baseline="0" noProof="0" dirty="0">
                <a:ln>
                  <a:noFill/>
                </a:ln>
                <a:solidFill>
                  <a:prstClr val="black">
                    <a:lumMod val="65000"/>
                    <a:lumOff val="35000"/>
                  </a:prstClr>
                </a:solidFill>
                <a:effectLst/>
                <a:uLnTx/>
                <a:uFillTx/>
                <a:latin typeface="Times New Roman" charset="0"/>
                <a:ea typeface="Times New Roman" charset="0"/>
                <a:cs typeface="Times New Roman" charset="0"/>
              </a:rPr>
              <a:t>1 + 0.1t</a:t>
            </a:r>
            <a:endParaRPr kumimoji="0" lang="en-US" sz="4000" b="0" i="1" u="none" strike="noStrike" kern="1200" cap="none" spc="0" normalizeH="0" baseline="-25000" noProof="0" dirty="0">
              <a:ln>
                <a:noFill/>
              </a:ln>
              <a:solidFill>
                <a:prstClr val="black">
                  <a:lumMod val="65000"/>
                  <a:lumOff val="35000"/>
                </a:prstClr>
              </a:solidFill>
              <a:effectLst/>
              <a:uLnTx/>
              <a:uFillTx/>
              <a:latin typeface="Times New Roman" charset="0"/>
              <a:ea typeface="Times New Roman" charset="0"/>
              <a:cs typeface="Times New Roman"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F79646">
                    <a:lumMod val="75000"/>
                  </a:srgbClr>
                </a:solidFill>
                <a:effectLst/>
                <a:uLnTx/>
                <a:uFillTx/>
                <a:latin typeface="Calibri"/>
                <a:ea typeface="+mn-ea"/>
                <a:cs typeface="+mn-cs"/>
              </a:rPr>
              <a:t>S</a:t>
            </a:r>
            <a:r>
              <a:rPr kumimoji="0" lang="en-US" sz="40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40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1" u="none" strike="noStrike" kern="1200" cap="none" spc="0" normalizeH="0" baseline="0" noProof="0" dirty="0">
                <a:ln>
                  <a:noFill/>
                </a:ln>
                <a:solidFill>
                  <a:prstClr val="black">
                    <a:lumMod val="65000"/>
                    <a:lumOff val="35000"/>
                  </a:prstClr>
                </a:solidFill>
                <a:effectLst/>
                <a:uLnTx/>
                <a:uFillTx/>
                <a:latin typeface="Times New Roman" charset="0"/>
                <a:ea typeface="Times New Roman" charset="0"/>
                <a:cs typeface="Times New Roman" charset="0"/>
              </a:rPr>
              <a:t>1.6 sin(πt/6)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F79646">
                    <a:lumMod val="75000"/>
                  </a:srgbClr>
                </a:solidFill>
                <a:effectLst/>
                <a:uLnTx/>
                <a:uFillTx/>
                <a:latin typeface="Times New Roman" charset="0"/>
                <a:ea typeface="Times New Roman" charset="0"/>
                <a:cs typeface="Times New Roman" charset="0"/>
              </a:rPr>
              <a:t>I</a:t>
            </a:r>
            <a:r>
              <a:rPr kumimoji="0" lang="en-US" sz="4000" b="1" i="1" u="none" strike="noStrike" kern="1200" cap="none" spc="0" normalizeH="0" baseline="-25000" noProof="0" dirty="0">
                <a:ln>
                  <a:noFill/>
                </a:ln>
                <a:solidFill>
                  <a:srgbClr val="F79646">
                    <a:lumMod val="75000"/>
                  </a:srgbClr>
                </a:solidFill>
                <a:effectLst/>
                <a:uLnTx/>
                <a:uFillTx/>
                <a:latin typeface="Calibri"/>
                <a:ea typeface="+mn-ea"/>
                <a:cs typeface="+mn-cs"/>
              </a:rPr>
              <a:t>t</a:t>
            </a:r>
            <a:r>
              <a:rPr kumimoji="0" lang="en-US" sz="4000" b="1"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 </a:t>
            </a:r>
            <a:r>
              <a:rPr kumimoji="0" lang="en-US" sz="4000" b="0" i="0" u="none" strike="noStrike" kern="1200" cap="none" spc="0" normalizeH="0" baseline="0" noProof="0" dirty="0">
                <a:ln>
                  <a:noFill/>
                </a:ln>
                <a:solidFill>
                  <a:prstClr val="black">
                    <a:lumMod val="65000"/>
                    <a:lumOff val="35000"/>
                  </a:prstClr>
                </a:solidFill>
                <a:effectLst/>
                <a:uLnTx/>
                <a:uFillTx/>
                <a:latin typeface="Times New Roman" charset="0"/>
                <a:ea typeface="Times New Roman" charset="0"/>
                <a:cs typeface="Times New Roman" charset="0"/>
              </a:rPr>
              <a:t>= </a:t>
            </a:r>
            <a:r>
              <a:rPr kumimoji="0" lang="en-US" sz="4000" b="0" i="1" u="none" strike="noStrike" kern="1200" cap="none" spc="0" normalizeH="0" baseline="0" noProof="0" dirty="0">
                <a:ln>
                  <a:noFill/>
                </a:ln>
                <a:solidFill>
                  <a:prstClr val="black">
                    <a:lumMod val="65000"/>
                    <a:lumOff val="35000"/>
                  </a:prstClr>
                </a:solidFill>
                <a:effectLst/>
                <a:uLnTx/>
                <a:uFillTx/>
                <a:latin typeface="Times New Roman" charset="0"/>
                <a:ea typeface="Times New Roman" charset="0"/>
                <a:cs typeface="Times New Roman" charset="0"/>
              </a:rPr>
              <a:t>0.7 I</a:t>
            </a:r>
            <a:r>
              <a:rPr kumimoji="0" lang="en-US" sz="4000" b="0" i="1" u="none" strike="noStrike" kern="1200" cap="none" spc="0" normalizeH="0" baseline="-25000" noProof="0" dirty="0">
                <a:ln>
                  <a:noFill/>
                </a:ln>
                <a:solidFill>
                  <a:prstClr val="black">
                    <a:lumMod val="65000"/>
                    <a:lumOff val="35000"/>
                  </a:prstClr>
                </a:solidFill>
                <a:effectLst/>
                <a:uLnTx/>
                <a:uFillTx/>
                <a:latin typeface="Times New Roman" charset="0"/>
                <a:ea typeface="Times New Roman" charset="0"/>
                <a:cs typeface="Times New Roman" charset="0"/>
              </a:rPr>
              <a:t>t-1</a:t>
            </a:r>
            <a:r>
              <a:rPr kumimoji="0" lang="en-US" sz="4000" b="0" i="1" u="none" strike="noStrike" kern="1200" cap="none" spc="0" normalizeH="0" baseline="0" noProof="0" dirty="0">
                <a:ln>
                  <a:noFill/>
                </a:ln>
                <a:solidFill>
                  <a:prstClr val="black">
                    <a:lumMod val="65000"/>
                    <a:lumOff val="35000"/>
                  </a:prstClr>
                </a:solidFill>
                <a:effectLst/>
                <a:uLnTx/>
                <a:uFillTx/>
                <a:latin typeface="Times New Roman" charset="0"/>
                <a:ea typeface="Times New Roman" charset="0"/>
                <a:cs typeface="Times New Roman" charset="0"/>
              </a:rPr>
              <a:t> + </a:t>
            </a:r>
            <a:r>
              <a:rPr kumimoji="0" lang="en-US" sz="4000" b="0" i="1" u="none" strike="noStrike" kern="1200" cap="none" spc="0" normalizeH="0" baseline="0" noProof="0" dirty="0">
                <a:ln>
                  <a:noFill/>
                </a:ln>
                <a:solidFill>
                  <a:prstClr val="black">
                    <a:lumMod val="65000"/>
                    <a:lumOff val="35000"/>
                  </a:prstClr>
                </a:solidFill>
                <a:effectLst/>
                <a:uLnTx/>
                <a:uFillTx/>
                <a:latin typeface="Calibri"/>
                <a:ea typeface="+mn-ea"/>
                <a:cs typeface="+mn-cs"/>
              </a:rPr>
              <a:t>𝜀</a:t>
            </a:r>
            <a:r>
              <a:rPr kumimoji="0" lang="en-US" sz="4000" b="0" i="1" u="none" strike="noStrike" kern="1200" cap="none" spc="0" normalizeH="0" baseline="-25000" noProof="0" dirty="0">
                <a:ln>
                  <a:noFill/>
                </a:ln>
                <a:solidFill>
                  <a:prstClr val="black">
                    <a:lumMod val="65000"/>
                    <a:lumOff val="35000"/>
                  </a:prstClr>
                </a:solidFill>
                <a:effectLst/>
                <a:uLnTx/>
                <a:uFillTx/>
                <a:latin typeface="Calibri"/>
                <a:ea typeface="+mn-ea"/>
                <a:cs typeface="+mn-cs"/>
              </a:rPr>
              <a:t>t </a:t>
            </a:r>
            <a:endParaRPr kumimoji="0" lang="en-US" sz="4000" b="0" i="1"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295399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dirty="0">
                <a:solidFill>
                  <a:schemeClr val="tx2">
                    <a:lumMod val="60000"/>
                    <a:lumOff val="40000"/>
                  </a:schemeClr>
                </a:solidFill>
              </a:rPr>
              <a:t>Model Building Strategy</a:t>
            </a:r>
            <a:endParaRPr lang="en-US" sz="1400" dirty="0"/>
          </a:p>
        </p:txBody>
      </p:sp>
      <p:sp>
        <p:nvSpPr>
          <p:cNvPr id="3" name="Content Placeholder 2"/>
          <p:cNvSpPr>
            <a:spLocks noGrp="1"/>
          </p:cNvSpPr>
          <p:nvPr>
            <p:ph idx="1"/>
          </p:nvPr>
        </p:nvSpPr>
        <p:spPr>
          <a:xfrm>
            <a:off x="457200" y="1600199"/>
            <a:ext cx="8229600" cy="4756151"/>
          </a:xfrm>
        </p:spPr>
        <p:txBody>
          <a:bodyPr>
            <a:noAutofit/>
          </a:bodyPr>
          <a:lstStyle/>
          <a:p>
            <a:pPr marL="514350" indent="-514350"/>
            <a:endParaRPr lang="en-US" sz="2200" dirty="0">
              <a:solidFill>
                <a:srgbClr val="B22222"/>
              </a:solidFill>
            </a:endParaRPr>
          </a:p>
          <a:p>
            <a:pPr marL="514350" indent="-514350"/>
            <a:endParaRPr lang="en-US" sz="2200"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D7641F-1B94-7D48-9980-585AFFC348E4}"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Content Placeholder 9"/>
          <p:cNvSpPr txBox="1">
            <a:spLocks/>
          </p:cNvSpPr>
          <p:nvPr/>
        </p:nvSpPr>
        <p:spPr>
          <a:xfrm>
            <a:off x="457200" y="1589087"/>
            <a:ext cx="8229600" cy="4767264"/>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800" b="0" i="0" u="none" strike="noStrike" kern="1200" cap="none" spc="0" normalizeH="0" baseline="0" noProof="0" dirty="0">
                <a:ln>
                  <a:noFill/>
                </a:ln>
                <a:solidFill>
                  <a:srgbClr val="6A5ACD"/>
                </a:solidFill>
                <a:effectLst/>
                <a:uLnTx/>
                <a:uFillTx/>
                <a:latin typeface="Calibri"/>
                <a:ea typeface="+mn-ea"/>
                <a:cs typeface="+mn-cs"/>
              </a:rPr>
              <a:t>Q</a:t>
            </a: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How to find an appropriate model for a Time Series?</a:t>
            </a:r>
            <a:endParaRPr kumimoji="0" lang="en-US" sz="2800" b="0" i="0" u="none" strike="noStrike" kern="1200" cap="none" spc="0" normalizeH="0" baseline="0" noProof="0" dirty="0">
              <a:ln>
                <a:noFill/>
              </a:ln>
              <a:solidFill>
                <a:srgbClr val="6A5ACD"/>
              </a:solidFill>
              <a:effectLst/>
              <a:uLnTx/>
              <a:uFillTx/>
              <a:latin typeface="Calibri"/>
              <a:ea typeface="+mn-ea"/>
              <a:cs typeface="+mn-cs"/>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800" b="0" i="0" u="none" strike="noStrike" kern="1200" cap="none" spc="0" normalizeH="0" baseline="0" noProof="0" dirty="0">
                <a:ln>
                  <a:noFill/>
                </a:ln>
                <a:solidFill>
                  <a:srgbClr val="6A5ACD"/>
                </a:solidFill>
                <a:effectLst/>
                <a:uLnTx/>
                <a:uFillTx/>
                <a:latin typeface="Calibri"/>
                <a:ea typeface="+mn-ea"/>
                <a:cs typeface="+mn-cs"/>
              </a:rPr>
              <a:t>A</a:t>
            </a: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There are 3 steps</a:t>
            </a:r>
          </a:p>
          <a:p>
            <a:pPr marL="971550" marR="0" lvl="1"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Model Specification (or identification)</a:t>
            </a:r>
          </a:p>
          <a:p>
            <a:pPr marL="1428750" marR="0" lvl="2" indent="-514350"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Select the types of plausible models given the data (time plot)</a:t>
            </a:r>
          </a:p>
          <a:p>
            <a:pPr marL="971550" marR="0" lvl="1"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Model Fitting </a:t>
            </a:r>
          </a:p>
          <a:p>
            <a:pPr marL="1428750" marR="0" lvl="2" indent="-514350"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Follow the parsimony principle</a:t>
            </a:r>
          </a:p>
          <a:p>
            <a:pPr marL="971550" marR="0" lvl="1"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Model Diagnostics</a:t>
            </a:r>
          </a:p>
          <a:p>
            <a:pPr marL="1371600" marR="0" lvl="2" indent="-457200"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Assess the quality of the model</a:t>
            </a:r>
          </a:p>
        </p:txBody>
      </p:sp>
    </p:spTree>
    <p:extLst>
      <p:ext uri="{BB962C8B-B14F-4D97-AF65-F5344CB8AC3E}">
        <p14:creationId xmlns:p14="http://schemas.microsoft.com/office/powerpoint/2010/main" val="265565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dirty="0">
                <a:solidFill>
                  <a:schemeClr val="tx2">
                    <a:lumMod val="60000"/>
                    <a:lumOff val="40000"/>
                  </a:schemeClr>
                </a:solidFill>
              </a:rPr>
              <a:t>Introduction to Time Series Data </a:t>
            </a:r>
            <a:r>
              <a:rPr lang="en-US" sz="1400" dirty="0">
                <a:solidFill>
                  <a:schemeClr val="tx2">
                    <a:lumMod val="60000"/>
                    <a:lumOff val="40000"/>
                  </a:schemeClr>
                </a:solidFill>
              </a:rPr>
              <a:t>1 of 3</a:t>
            </a:r>
            <a:endParaRPr lang="en-US" sz="1400" dirty="0"/>
          </a:p>
        </p:txBody>
      </p:sp>
      <p:sp>
        <p:nvSpPr>
          <p:cNvPr id="3" name="Content Placeholder 2"/>
          <p:cNvSpPr>
            <a:spLocks noGrp="1"/>
          </p:cNvSpPr>
          <p:nvPr>
            <p:ph idx="1"/>
          </p:nvPr>
        </p:nvSpPr>
        <p:spPr>
          <a:xfrm>
            <a:off x="457200" y="1600199"/>
            <a:ext cx="8229600" cy="4756151"/>
          </a:xfrm>
        </p:spPr>
        <p:txBody>
          <a:bodyPr>
            <a:noAutofit/>
          </a:bodyPr>
          <a:lstStyle/>
          <a:p>
            <a:pPr marL="514350" indent="-514350"/>
            <a:endParaRPr lang="en-US" sz="2200" dirty="0">
              <a:solidFill>
                <a:srgbClr val="B22222"/>
              </a:solidFill>
            </a:endParaRPr>
          </a:p>
          <a:p>
            <a:pPr marL="514350" indent="-514350"/>
            <a:endParaRPr lang="en-US" sz="2200"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D7641F-1B94-7D48-9980-585AFFC348E4}"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Content Placeholder 9"/>
          <p:cNvSpPr txBox="1">
            <a:spLocks/>
          </p:cNvSpPr>
          <p:nvPr/>
        </p:nvSpPr>
        <p:spPr>
          <a:xfrm>
            <a:off x="457200" y="1589087"/>
            <a:ext cx="8229600" cy="476726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rgbClr val="6A5ACD"/>
                </a:solidFill>
                <a:effectLst/>
                <a:uLnTx/>
                <a:uFillTx/>
                <a:latin typeface="Calibri"/>
                <a:ea typeface="+mn-ea"/>
                <a:cs typeface="+mn-cs"/>
              </a:rPr>
              <a:t>Q1</a:t>
            </a:r>
            <a:r>
              <a:rPr kumimoji="0" lang="en-US" sz="32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What is a stochastic process and what is a time series?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rgbClr val="6A5ACD"/>
                </a:solidFill>
                <a:effectLst/>
                <a:uLnTx/>
                <a:uFillTx/>
                <a:latin typeface="Calibri"/>
                <a:ea typeface="+mn-ea"/>
                <a:cs typeface="+mn-cs"/>
              </a:rPr>
              <a:t>Q2</a:t>
            </a:r>
            <a:r>
              <a:rPr kumimoji="0" lang="en-US" sz="32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What is the interpretation of a time average or any other time moment?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rgbClr val="6A5ACD"/>
                </a:solidFill>
                <a:effectLst/>
                <a:uLnTx/>
                <a:uFillTx/>
                <a:latin typeface="Calibri"/>
                <a:ea typeface="+mn-ea"/>
                <a:cs typeface="+mn-cs"/>
              </a:rPr>
              <a:t>Q3</a:t>
            </a:r>
            <a:r>
              <a:rPr kumimoji="0" lang="en-US" sz="32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 What are the new tools of analysis?</a:t>
            </a:r>
          </a:p>
          <a:p>
            <a:pPr marL="285750" marR="0" lvl="0" indent="-285750" algn="l" defTabSz="457200" rtl="0" eaLnBrk="1" fontAlgn="auto" latinLnBrk="0" hangingPunct="1">
              <a:lnSpc>
                <a:spcPct val="10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rgbClr val="595959"/>
              </a:solidFill>
              <a:effectLst/>
              <a:uLnTx/>
              <a:uFillTx/>
              <a:latin typeface="Calibri"/>
              <a:ea typeface="+mn-ea"/>
              <a:cs typeface="+mn-cs"/>
            </a:endParaRPr>
          </a:p>
        </p:txBody>
      </p:sp>
    </p:spTree>
    <p:extLst>
      <p:ext uri="{BB962C8B-B14F-4D97-AF65-F5344CB8AC3E}">
        <p14:creationId xmlns:p14="http://schemas.microsoft.com/office/powerpoint/2010/main" val="4214206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lumMod val="60000"/>
                    <a:lumOff val="40000"/>
                  </a:schemeClr>
                </a:solidFill>
              </a:rPr>
              <a:t>A Gentle Review of Probability, Statistics, and Regression</a:t>
            </a:r>
          </a:p>
        </p:txBody>
      </p:sp>
      <p:sp>
        <p:nvSpPr>
          <p:cNvPr id="11" name="Content Placeholder 10"/>
          <p:cNvSpPr>
            <a:spLocks noGrp="1"/>
          </p:cNvSpPr>
          <p:nvPr>
            <p:ph idx="1"/>
          </p:nvPr>
        </p:nvSpPr>
        <p:spPr>
          <a:xfrm>
            <a:off x="457200" y="1908766"/>
            <a:ext cx="8229600" cy="4426636"/>
          </a:xfrm>
        </p:spPr>
        <p:txBody>
          <a:bodyPr>
            <a:normAutofit/>
          </a:bodyPr>
          <a:lstStyle/>
          <a:p>
            <a:pPr>
              <a:buNone/>
            </a:pPr>
            <a:r>
              <a:rPr lang="en-US" dirty="0">
                <a:latin typeface="Times New Roman"/>
                <a:cs typeface="Times New Roman"/>
              </a:rPr>
              <a:t>I. </a:t>
            </a:r>
            <a:r>
              <a:rPr lang="en-US" dirty="0"/>
              <a:t>RVs, Distributions, and Moments</a:t>
            </a:r>
          </a:p>
          <a:p>
            <a:pPr>
              <a:buNone/>
            </a:pPr>
            <a:endParaRPr lang="en-US" dirty="0"/>
          </a:p>
          <a:p>
            <a:pPr>
              <a:buNone/>
            </a:pPr>
            <a:r>
              <a:rPr lang="en-US" dirty="0">
                <a:latin typeface="Times New Roman"/>
                <a:cs typeface="Times New Roman"/>
              </a:rPr>
              <a:t>II. </a:t>
            </a:r>
            <a:r>
              <a:rPr lang="en-US" dirty="0"/>
              <a:t>Multivariate RVs</a:t>
            </a:r>
          </a:p>
          <a:p>
            <a:pPr>
              <a:buNone/>
            </a:pPr>
            <a:endParaRPr lang="en-US" dirty="0"/>
          </a:p>
          <a:p>
            <a:pPr>
              <a:buNone/>
            </a:pPr>
            <a:r>
              <a:rPr lang="en-US" dirty="0">
                <a:latin typeface="Times New Roman"/>
                <a:cs typeface="Times New Roman"/>
              </a:rPr>
              <a:t>III. </a:t>
            </a:r>
            <a:r>
              <a:rPr lang="en-US" dirty="0"/>
              <a:t>Statistics </a:t>
            </a:r>
          </a:p>
          <a:p>
            <a:pPr>
              <a:buNone/>
            </a:pPr>
            <a:endParaRPr lang="en-US" dirty="0"/>
          </a:p>
          <a:p>
            <a:pPr>
              <a:buNone/>
            </a:pPr>
            <a:r>
              <a:rPr lang="en-US" dirty="0">
                <a:latin typeface="Times New Roman"/>
                <a:cs typeface="Times New Roman"/>
              </a:rPr>
              <a:t>IV. </a:t>
            </a:r>
            <a:r>
              <a:rPr lang="en-US" dirty="0"/>
              <a:t>Regression Analysis </a:t>
            </a:r>
          </a:p>
          <a:p>
            <a:pPr>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a:cs typeface="Times New Roman"/>
              </a:rPr>
              <a:t>I</a:t>
            </a:r>
            <a:r>
              <a:rPr lang="en-US" dirty="0">
                <a:solidFill>
                  <a:schemeClr val="tx2">
                    <a:lumMod val="60000"/>
                    <a:lumOff val="40000"/>
                  </a:schemeClr>
                </a:solidFill>
              </a:rPr>
              <a:t>. Random Variables, Distributions and Moments </a:t>
            </a:r>
            <a:r>
              <a:rPr lang="en-US" sz="2000" baseline="-25000" dirty="0">
                <a:solidFill>
                  <a:schemeClr val="tx2">
                    <a:lumMod val="60000"/>
                    <a:lumOff val="40000"/>
                  </a:schemeClr>
                </a:solidFill>
              </a:rPr>
              <a:t>1 of 5</a:t>
            </a:r>
            <a:endParaRPr lang="en-US" sz="2000" baseline="-25000" dirty="0"/>
          </a:p>
        </p:txBody>
      </p:sp>
      <p:graphicFrame>
        <p:nvGraphicFramePr>
          <p:cNvPr id="4" name="Content Placeholder 3"/>
          <p:cNvGraphicFramePr>
            <a:graphicFrameLocks noGrp="1"/>
          </p:cNvGraphicFramePr>
          <p:nvPr>
            <p:ph idx="1"/>
          </p:nvPr>
        </p:nvGraphicFramePr>
        <p:xfrm>
          <a:off x="457200" y="1526771"/>
          <a:ext cx="8229600" cy="3253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contdist.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5066133" y="4837162"/>
            <a:ext cx="2468844" cy="1669467"/>
          </a:xfrm>
          <a:prstGeom prst="rect">
            <a:avLst/>
          </a:prstGeom>
        </p:spPr>
      </p:pic>
      <p:cxnSp>
        <p:nvCxnSpPr>
          <p:cNvPr id="12" name="Straight Arrow Connector 11"/>
          <p:cNvCxnSpPr/>
          <p:nvPr/>
        </p:nvCxnSpPr>
        <p:spPr>
          <a:xfrm>
            <a:off x="1498433" y="6463818"/>
            <a:ext cx="2197699" cy="1588"/>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337278" y="6462230"/>
            <a:ext cx="2197699" cy="1588"/>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683519" y="5650489"/>
            <a:ext cx="1628244" cy="159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H="1" flipV="1">
            <a:off x="4523951" y="5650489"/>
            <a:ext cx="1628244" cy="159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discdist.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9"/>
              <a:srcRect l="12017" t="6588" r="9949" b="6872"/>
              <a:stretch>
                <a:fillRect/>
              </a:stretch>
            </p:blipFill>
          </mc:Choice>
          <mc:Fallback>
            <p:blipFill>
              <a:blip r:embed="rId10"/>
              <a:srcRect l="12017" t="6588" r="9949" b="6872"/>
              <a:stretch>
                <a:fillRect/>
              </a:stretch>
            </p:blipFill>
          </mc:Fallback>
        </mc:AlternateContent>
        <p:spPr>
          <a:xfrm>
            <a:off x="1569791" y="4837162"/>
            <a:ext cx="1983635" cy="1596530"/>
          </a:xfrm>
          <a:prstGeom prst="rect">
            <a:avLst/>
          </a:prstGeom>
        </p:spPr>
      </p:pic>
      <p:sp>
        <p:nvSpPr>
          <p:cNvPr id="21" name="TextBox 20"/>
          <p:cNvSpPr txBox="1"/>
          <p:nvPr/>
        </p:nvSpPr>
        <p:spPr>
          <a:xfrm>
            <a:off x="812043" y="4837162"/>
            <a:ext cx="684803" cy="461665"/>
          </a:xfrm>
          <a:prstGeom prst="rect">
            <a:avLst/>
          </a:prstGeom>
          <a:noFill/>
        </p:spPr>
        <p:txBody>
          <a:bodyPr wrap="none" rtlCol="0">
            <a:spAutoFit/>
          </a:bodyPr>
          <a:lstStyle/>
          <a:p>
            <a:r>
              <a:rPr lang="en-US" sz="2400" dirty="0" err="1">
                <a:solidFill>
                  <a:srgbClr val="595959"/>
                </a:solidFill>
              </a:rPr>
              <a:t>pmf</a:t>
            </a:r>
            <a:endParaRPr lang="en-US" sz="2400" dirty="0">
              <a:solidFill>
                <a:srgbClr val="595959"/>
              </a:solidFill>
            </a:endParaRPr>
          </a:p>
        </p:txBody>
      </p:sp>
      <p:sp>
        <p:nvSpPr>
          <p:cNvPr id="22" name="TextBox 21"/>
          <p:cNvSpPr txBox="1"/>
          <p:nvPr/>
        </p:nvSpPr>
        <p:spPr>
          <a:xfrm>
            <a:off x="4652475" y="4837162"/>
            <a:ext cx="601998" cy="461665"/>
          </a:xfrm>
          <a:prstGeom prst="rect">
            <a:avLst/>
          </a:prstGeom>
          <a:noFill/>
        </p:spPr>
        <p:txBody>
          <a:bodyPr wrap="none" rtlCol="0">
            <a:spAutoFit/>
          </a:bodyPr>
          <a:lstStyle/>
          <a:p>
            <a:r>
              <a:rPr lang="en-US" sz="2400" dirty="0" err="1">
                <a:solidFill>
                  <a:srgbClr val="595959"/>
                </a:solidFill>
              </a:rPr>
              <a:t>pdf</a:t>
            </a:r>
            <a:endParaRPr lang="en-US" sz="2400" dirty="0">
              <a:solidFill>
                <a:srgbClr val="595959"/>
              </a:solidFill>
            </a:endParaRPr>
          </a:p>
        </p:txBody>
      </p:sp>
      <p:pic>
        <p:nvPicPr>
          <p:cNvPr id="23" name="Picture 2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80830" y="5298827"/>
            <a:ext cx="1262426" cy="621792"/>
          </a:xfrm>
          <a:prstGeom prst="rect">
            <a:avLst/>
          </a:prstGeom>
        </p:spPr>
      </p:pic>
      <p:pic>
        <p:nvPicPr>
          <p:cNvPr id="24" name="Picture 2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6929354" y="5201966"/>
            <a:ext cx="1828801" cy="621792"/>
          </a:xfrm>
          <a:prstGeom prst="rect">
            <a:avLst/>
          </a:prstGeom>
        </p:spPr>
      </p:pic>
      <p:sp>
        <p:nvSpPr>
          <p:cNvPr id="25" name="TextBox 24"/>
          <p:cNvSpPr txBox="1"/>
          <p:nvPr/>
        </p:nvSpPr>
        <p:spPr>
          <a:xfrm>
            <a:off x="1569791" y="4765817"/>
            <a:ext cx="741609" cy="461665"/>
          </a:xfrm>
          <a:prstGeom prst="rect">
            <a:avLst/>
          </a:prstGeom>
          <a:noFill/>
        </p:spPr>
        <p:txBody>
          <a:bodyPr wrap="none" rtlCol="0">
            <a:spAutoFit/>
          </a:bodyPr>
          <a:lstStyle/>
          <a:p>
            <a:r>
              <a:rPr lang="en-US" sz="2400" i="1" dirty="0" err="1">
                <a:solidFill>
                  <a:srgbClr val="595959"/>
                </a:solidFill>
                <a:latin typeface="Times New Roman"/>
                <a:cs typeface="Times New Roman"/>
              </a:rPr>
              <a:t>f(x</a:t>
            </a:r>
            <a:r>
              <a:rPr lang="en-US" sz="2400" i="1" dirty="0">
                <a:solidFill>
                  <a:srgbClr val="595959"/>
                </a:solidFill>
                <a:latin typeface="Times New Roman"/>
                <a:cs typeface="Times New Roman"/>
              </a:rPr>
              <a:t>)</a:t>
            </a:r>
          </a:p>
        </p:txBody>
      </p:sp>
      <p:sp>
        <p:nvSpPr>
          <p:cNvPr id="26" name="TextBox 25"/>
          <p:cNvSpPr txBox="1"/>
          <p:nvPr/>
        </p:nvSpPr>
        <p:spPr>
          <a:xfrm>
            <a:off x="5381681" y="4771367"/>
            <a:ext cx="741609" cy="461665"/>
          </a:xfrm>
          <a:prstGeom prst="rect">
            <a:avLst/>
          </a:prstGeom>
          <a:noFill/>
        </p:spPr>
        <p:txBody>
          <a:bodyPr wrap="none" rtlCol="0">
            <a:spAutoFit/>
          </a:bodyPr>
          <a:lstStyle/>
          <a:p>
            <a:r>
              <a:rPr lang="en-US" sz="2400" i="1" dirty="0" err="1">
                <a:solidFill>
                  <a:srgbClr val="595959"/>
                </a:solidFill>
                <a:latin typeface="Times New Roman"/>
                <a:cs typeface="Times New Roman"/>
              </a:rPr>
              <a:t>f(x</a:t>
            </a:r>
            <a:r>
              <a:rPr lang="en-US" sz="2400" i="1" dirty="0">
                <a:solidFill>
                  <a:srgbClr val="595959"/>
                </a:solidFill>
                <a:latin typeface="Times New Roman"/>
                <a:cs typeface="Times New Roman"/>
              </a:rPr>
              <a:t>)</a:t>
            </a:r>
          </a:p>
        </p:txBody>
      </p:sp>
      <p:sp>
        <p:nvSpPr>
          <p:cNvPr id="27" name="TextBox 26"/>
          <p:cNvSpPr txBox="1"/>
          <p:nvPr/>
        </p:nvSpPr>
        <p:spPr>
          <a:xfrm>
            <a:off x="3567934" y="6174321"/>
            <a:ext cx="499205" cy="461665"/>
          </a:xfrm>
          <a:prstGeom prst="rect">
            <a:avLst/>
          </a:prstGeom>
          <a:noFill/>
        </p:spPr>
        <p:txBody>
          <a:bodyPr wrap="none" rtlCol="0">
            <a:spAutoFit/>
          </a:bodyPr>
          <a:lstStyle/>
          <a:p>
            <a:r>
              <a:rPr lang="en-US" sz="2400" i="1" dirty="0">
                <a:solidFill>
                  <a:srgbClr val="595959"/>
                </a:solidFill>
                <a:latin typeface="Times New Roman"/>
                <a:cs typeface="Times New Roman"/>
              </a:rPr>
              <a:t> </a:t>
            </a:r>
            <a:r>
              <a:rPr lang="en-US" sz="2400" i="1" dirty="0" err="1">
                <a:solidFill>
                  <a:srgbClr val="595959"/>
                </a:solidFill>
                <a:latin typeface="Times New Roman"/>
                <a:cs typeface="Times New Roman"/>
              </a:rPr>
              <a:t>x</a:t>
            </a:r>
            <a:endParaRPr lang="en-US" sz="2400" i="1" dirty="0">
              <a:solidFill>
                <a:srgbClr val="595959"/>
              </a:solidFill>
              <a:latin typeface="Times New Roman"/>
              <a:cs typeface="Times New Roman"/>
            </a:endParaRPr>
          </a:p>
        </p:txBody>
      </p:sp>
      <p:sp>
        <p:nvSpPr>
          <p:cNvPr id="28" name="TextBox 27"/>
          <p:cNvSpPr txBox="1"/>
          <p:nvPr/>
        </p:nvSpPr>
        <p:spPr>
          <a:xfrm>
            <a:off x="7420809" y="6174321"/>
            <a:ext cx="499205" cy="461665"/>
          </a:xfrm>
          <a:prstGeom prst="rect">
            <a:avLst/>
          </a:prstGeom>
          <a:noFill/>
        </p:spPr>
        <p:txBody>
          <a:bodyPr wrap="none" rtlCol="0">
            <a:spAutoFit/>
          </a:bodyPr>
          <a:lstStyle/>
          <a:p>
            <a:r>
              <a:rPr lang="en-US" sz="2400" i="1" dirty="0">
                <a:solidFill>
                  <a:srgbClr val="595959"/>
                </a:solidFill>
                <a:latin typeface="Times New Roman"/>
                <a:cs typeface="Times New Roman"/>
              </a:rPr>
              <a:t> </a:t>
            </a:r>
            <a:r>
              <a:rPr lang="en-US" sz="2400" i="1" dirty="0" err="1">
                <a:solidFill>
                  <a:srgbClr val="595959"/>
                </a:solidFill>
                <a:latin typeface="Times New Roman"/>
                <a:cs typeface="Times New Roman"/>
              </a:rPr>
              <a:t>x</a:t>
            </a:r>
            <a:endParaRPr lang="en-US" sz="2400" i="1" dirty="0">
              <a:solidFill>
                <a:srgbClr val="595959"/>
              </a:solidFill>
              <a:latin typeface="Times New Roman"/>
              <a:cs typeface="Times New Roman"/>
            </a:endParaRPr>
          </a:p>
        </p:txBody>
      </p:sp>
      <p:sp>
        <p:nvSpPr>
          <p:cNvPr id="18" name="Slide Number Placeholder 17"/>
          <p:cNvSpPr>
            <a:spLocks noGrp="1"/>
          </p:cNvSpPr>
          <p:nvPr>
            <p:ph type="sldNum" sz="quarter" idx="12"/>
          </p:nvPr>
        </p:nvSpPr>
        <p:spPr/>
        <p:txBody>
          <a:bodyPr/>
          <a:lstStyle/>
          <a:p>
            <a:fld id="{87D7641F-1B94-7D48-9980-585AFFC348E4}"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a:cs typeface="Times New Roman"/>
              </a:rPr>
              <a:t>I</a:t>
            </a:r>
            <a:r>
              <a:rPr lang="en-US" dirty="0">
                <a:solidFill>
                  <a:schemeClr val="tx2">
                    <a:lumMod val="60000"/>
                    <a:lumOff val="40000"/>
                  </a:schemeClr>
                </a:solidFill>
              </a:rPr>
              <a:t>. Random Variables, Distributions and Moments </a:t>
            </a:r>
            <a:r>
              <a:rPr lang="en-US" sz="2000" baseline="-25000" dirty="0">
                <a:solidFill>
                  <a:schemeClr val="tx2">
                    <a:lumMod val="60000"/>
                    <a:lumOff val="40000"/>
                  </a:schemeClr>
                </a:solidFill>
              </a:rPr>
              <a:t>2 of 5</a:t>
            </a:r>
            <a:endParaRPr lang="en-US" dirty="0">
              <a:solidFill>
                <a:schemeClr val="tx2">
                  <a:lumMod val="60000"/>
                  <a:lumOff val="40000"/>
                </a:schemeClr>
              </a:solidFill>
            </a:endParaRPr>
          </a:p>
        </p:txBody>
      </p:sp>
      <p:sp>
        <p:nvSpPr>
          <p:cNvPr id="3" name="Content Placeholder 2"/>
          <p:cNvSpPr>
            <a:spLocks noGrp="1"/>
          </p:cNvSpPr>
          <p:nvPr>
            <p:ph idx="1"/>
          </p:nvPr>
        </p:nvSpPr>
        <p:spPr>
          <a:xfrm>
            <a:off x="457200" y="1822215"/>
            <a:ext cx="8229600" cy="4456800"/>
          </a:xfrm>
        </p:spPr>
        <p:txBody>
          <a:bodyPr>
            <a:normAutofit fontScale="70000" lnSpcReduction="20000"/>
          </a:bodyPr>
          <a:lstStyle/>
          <a:p>
            <a:pPr marL="571500" indent="-514350"/>
            <a:r>
              <a:rPr lang="en-US" b="1" dirty="0">
                <a:solidFill>
                  <a:srgbClr val="595959"/>
                </a:solidFill>
              </a:rPr>
              <a:t>Random Variables (RVs): </a:t>
            </a:r>
            <a:r>
              <a:rPr lang="en-US" dirty="0">
                <a:solidFill>
                  <a:srgbClr val="595959"/>
                </a:solidFill>
              </a:rPr>
              <a:t>Represent the outcomes from random phenomena.</a:t>
            </a:r>
          </a:p>
          <a:p>
            <a:pPr marL="571500" indent="-514350"/>
            <a:endParaRPr lang="en-US" dirty="0">
              <a:solidFill>
                <a:srgbClr val="595959"/>
              </a:solidFill>
            </a:endParaRPr>
          </a:p>
          <a:p>
            <a:pPr marL="571500" indent="-514350"/>
            <a:r>
              <a:rPr lang="en-US" dirty="0">
                <a:solidFill>
                  <a:srgbClr val="6A5ACD"/>
                </a:solidFill>
              </a:rPr>
              <a:t>Discrete RVs: </a:t>
            </a:r>
            <a:r>
              <a:rPr lang="en-US" dirty="0">
                <a:solidFill>
                  <a:srgbClr val="595959"/>
                </a:solidFill>
              </a:rPr>
              <a:t>Take on only a countable number of distinct values.</a:t>
            </a:r>
          </a:p>
          <a:p>
            <a:pPr marL="571500" indent="-514350"/>
            <a:endParaRPr lang="en-US" dirty="0">
              <a:solidFill>
                <a:srgbClr val="595959"/>
              </a:solidFill>
            </a:endParaRPr>
          </a:p>
          <a:p>
            <a:pPr marL="571500" indent="-514350"/>
            <a:r>
              <a:rPr lang="en-US" dirty="0">
                <a:solidFill>
                  <a:srgbClr val="6A5ACD"/>
                </a:solidFill>
              </a:rPr>
              <a:t>Probability Mass Function (</a:t>
            </a:r>
            <a:r>
              <a:rPr lang="en-US" dirty="0" err="1">
                <a:solidFill>
                  <a:srgbClr val="6A5ACD"/>
                </a:solidFill>
              </a:rPr>
              <a:t>pmf</a:t>
            </a:r>
            <a:r>
              <a:rPr lang="en-US" dirty="0">
                <a:solidFill>
                  <a:srgbClr val="6A5ACD"/>
                </a:solidFill>
              </a:rPr>
              <a:t>):  </a:t>
            </a:r>
            <a:r>
              <a:rPr lang="en-US" dirty="0">
                <a:solidFill>
                  <a:srgbClr val="595959"/>
                </a:solidFill>
              </a:rPr>
              <a:t>Assigns probabilities to the outcomes associated with discrete random variables. </a:t>
            </a:r>
            <a:r>
              <a:rPr lang="en-US" dirty="0" err="1">
                <a:solidFill>
                  <a:srgbClr val="595959"/>
                </a:solidFill>
                <a:sym typeface="Wingdings"/>
              </a:rPr>
              <a:t>pmf</a:t>
            </a:r>
            <a:r>
              <a:rPr lang="en-US" dirty="0">
                <a:solidFill>
                  <a:srgbClr val="595959"/>
                </a:solidFill>
                <a:sym typeface="Wingdings"/>
              </a:rPr>
              <a:t>=</a:t>
            </a:r>
            <a:r>
              <a:rPr lang="en-US" i="1" dirty="0">
                <a:solidFill>
                  <a:srgbClr val="595959"/>
                </a:solidFill>
                <a:latin typeface="Times New Roman"/>
                <a:cs typeface="Times New Roman"/>
                <a:sym typeface="Wingdings"/>
              </a:rPr>
              <a:t>P(X=</a:t>
            </a:r>
            <a:r>
              <a:rPr lang="en-US" i="1" dirty="0" err="1">
                <a:solidFill>
                  <a:srgbClr val="595959"/>
                </a:solidFill>
                <a:latin typeface="Times New Roman"/>
                <a:cs typeface="Times New Roman"/>
                <a:sym typeface="Wingdings"/>
              </a:rPr>
              <a:t>x</a:t>
            </a:r>
            <a:r>
              <a:rPr lang="en-US" i="1" dirty="0">
                <a:solidFill>
                  <a:srgbClr val="595959"/>
                </a:solidFill>
                <a:latin typeface="Times New Roman"/>
                <a:cs typeface="Times New Roman"/>
                <a:sym typeface="Wingdings"/>
              </a:rPr>
              <a:t>) = </a:t>
            </a:r>
            <a:r>
              <a:rPr lang="en-US" i="1" dirty="0" err="1">
                <a:solidFill>
                  <a:schemeClr val="accent6">
                    <a:lumMod val="75000"/>
                  </a:schemeClr>
                </a:solidFill>
                <a:latin typeface="Times New Roman"/>
                <a:cs typeface="Times New Roman"/>
                <a:sym typeface="Wingdings"/>
              </a:rPr>
              <a:t>f(x</a:t>
            </a:r>
            <a:r>
              <a:rPr lang="en-US" i="1" dirty="0">
                <a:solidFill>
                  <a:schemeClr val="accent6">
                    <a:lumMod val="75000"/>
                  </a:schemeClr>
                </a:solidFill>
                <a:latin typeface="Times New Roman"/>
                <a:cs typeface="Times New Roman"/>
                <a:sym typeface="Wingdings"/>
              </a:rPr>
              <a:t>)</a:t>
            </a:r>
            <a:endParaRPr lang="en-US" i="1" dirty="0">
              <a:solidFill>
                <a:schemeClr val="accent6">
                  <a:lumMod val="75000"/>
                </a:schemeClr>
              </a:solidFill>
              <a:latin typeface="Times New Roman"/>
              <a:cs typeface="Times New Roman"/>
            </a:endParaRPr>
          </a:p>
          <a:p>
            <a:pPr marL="571500" indent="-514350">
              <a:buNone/>
            </a:pPr>
            <a:endParaRPr lang="en-US" dirty="0">
              <a:solidFill>
                <a:srgbClr val="595959"/>
              </a:solidFill>
            </a:endParaRPr>
          </a:p>
          <a:p>
            <a:pPr marL="571500" indent="-514350"/>
            <a:r>
              <a:rPr lang="en-US" dirty="0">
                <a:solidFill>
                  <a:schemeClr val="accent5">
                    <a:lumMod val="75000"/>
                  </a:schemeClr>
                </a:solidFill>
              </a:rPr>
              <a:t>Continuous RVs:</a:t>
            </a:r>
            <a:r>
              <a:rPr lang="en-US" dirty="0">
                <a:solidFill>
                  <a:srgbClr val="595959"/>
                </a:solidFill>
              </a:rPr>
              <a:t> Take on an infinite number of possible values.</a:t>
            </a:r>
          </a:p>
          <a:p>
            <a:pPr marL="571500" indent="-514350"/>
            <a:endParaRPr lang="en-US" dirty="0">
              <a:solidFill>
                <a:srgbClr val="595959"/>
              </a:solidFill>
            </a:endParaRPr>
          </a:p>
          <a:p>
            <a:pPr marL="571500" indent="-514350"/>
            <a:r>
              <a:rPr lang="en-US" dirty="0">
                <a:solidFill>
                  <a:srgbClr val="31859C"/>
                </a:solidFill>
              </a:rPr>
              <a:t>Probability Density Function (</a:t>
            </a:r>
            <a:r>
              <a:rPr lang="en-US" dirty="0" err="1">
                <a:solidFill>
                  <a:srgbClr val="31859C"/>
                </a:solidFill>
              </a:rPr>
              <a:t>pdf</a:t>
            </a:r>
            <a:r>
              <a:rPr lang="en-US" dirty="0">
                <a:solidFill>
                  <a:srgbClr val="31859C"/>
                </a:solidFill>
              </a:rPr>
              <a:t>):</a:t>
            </a:r>
            <a:r>
              <a:rPr lang="en-US" b="1" dirty="0">
                <a:solidFill>
                  <a:srgbClr val="595959"/>
                </a:solidFill>
              </a:rPr>
              <a:t> </a:t>
            </a:r>
            <a:r>
              <a:rPr lang="en-US" dirty="0">
                <a:solidFill>
                  <a:srgbClr val="595959"/>
                </a:solidFill>
              </a:rPr>
              <a:t>Assigns probabilities to the outcomes associated with discrete random variables. </a:t>
            </a:r>
            <a:r>
              <a:rPr lang="en-US" dirty="0" err="1">
                <a:solidFill>
                  <a:srgbClr val="595959"/>
                </a:solidFill>
                <a:sym typeface="Wingdings"/>
              </a:rPr>
              <a:t></a:t>
            </a:r>
            <a:r>
              <a:rPr lang="en-US" dirty="0" err="1">
                <a:solidFill>
                  <a:srgbClr val="595959"/>
                </a:solidFill>
              </a:rPr>
              <a:t>pdf</a:t>
            </a:r>
            <a:r>
              <a:rPr lang="en-US" i="1" dirty="0">
                <a:solidFill>
                  <a:srgbClr val="595959"/>
                </a:solidFill>
                <a:latin typeface="Times New Roman"/>
                <a:cs typeface="Times New Roman"/>
              </a:rPr>
              <a:t>=</a:t>
            </a:r>
            <a:r>
              <a:rPr lang="en-US" i="1" dirty="0" err="1">
                <a:solidFill>
                  <a:srgbClr val="E46C0A"/>
                </a:solidFill>
                <a:latin typeface="Times New Roman"/>
                <a:cs typeface="Times New Roman"/>
              </a:rPr>
              <a:t>f(x</a:t>
            </a:r>
            <a:r>
              <a:rPr lang="en-US" i="1" dirty="0">
                <a:solidFill>
                  <a:srgbClr val="E46C0A"/>
                </a:solidFill>
                <a:latin typeface="Times New Roman"/>
                <a:cs typeface="Times New Roman"/>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a:cs typeface="Times New Roman"/>
              </a:rPr>
              <a:t>I</a:t>
            </a:r>
            <a:r>
              <a:rPr lang="en-US" dirty="0">
                <a:solidFill>
                  <a:schemeClr val="tx2">
                    <a:lumMod val="60000"/>
                    <a:lumOff val="40000"/>
                  </a:schemeClr>
                </a:solidFill>
              </a:rPr>
              <a:t>. Random Variables, Distributions and Moments </a:t>
            </a:r>
            <a:r>
              <a:rPr lang="en-US" sz="2000" baseline="-25000" dirty="0">
                <a:solidFill>
                  <a:schemeClr val="tx2">
                    <a:lumMod val="60000"/>
                    <a:lumOff val="40000"/>
                  </a:schemeClr>
                </a:solidFill>
              </a:rPr>
              <a:t>3 of 5</a:t>
            </a:r>
            <a:endParaRPr lang="en-US" dirty="0">
              <a:solidFill>
                <a:schemeClr val="tx2">
                  <a:lumMod val="60000"/>
                  <a:lumOff val="40000"/>
                </a:schemeClr>
              </a:solidFill>
            </a:endParaRPr>
          </a:p>
        </p:txBody>
      </p:sp>
      <p:sp>
        <p:nvSpPr>
          <p:cNvPr id="12" name="TextBox 11"/>
          <p:cNvSpPr txBox="1"/>
          <p:nvPr/>
        </p:nvSpPr>
        <p:spPr>
          <a:xfrm>
            <a:off x="3233595" y="1776098"/>
            <a:ext cx="4247564" cy="646331"/>
          </a:xfrm>
          <a:prstGeom prst="rect">
            <a:avLst/>
          </a:prstGeom>
          <a:solidFill>
            <a:schemeClr val="tx2">
              <a:lumMod val="20000"/>
              <a:lumOff val="80000"/>
            </a:schemeClr>
          </a:solidFill>
          <a:ln w="19050">
            <a:solidFill>
              <a:schemeClr val="tx2"/>
            </a:solidFill>
          </a:ln>
        </p:spPr>
        <p:txBody>
          <a:bodyPr wrap="none" rtlCol="0">
            <a:spAutoFit/>
          </a:bodyPr>
          <a:lstStyle/>
          <a:p>
            <a:r>
              <a:rPr lang="en-US" dirty="0"/>
              <a:t>Example 1: Discrete Probability Distribution</a:t>
            </a:r>
          </a:p>
          <a:p>
            <a:r>
              <a:rPr lang="en-US" dirty="0"/>
              <a:t>Flip a coin twice. Let </a:t>
            </a:r>
            <a:r>
              <a:rPr lang="en-US" i="1" dirty="0">
                <a:latin typeface="Times New Roman"/>
                <a:cs typeface="Times New Roman"/>
              </a:rPr>
              <a:t>X </a:t>
            </a:r>
            <a:r>
              <a:rPr lang="en-US" dirty="0"/>
              <a:t>= number of heads.</a:t>
            </a:r>
          </a:p>
        </p:txBody>
      </p:sp>
      <p:sp>
        <p:nvSpPr>
          <p:cNvPr id="13" name="Freeform 8"/>
          <p:cNvSpPr>
            <a:spLocks/>
          </p:cNvSpPr>
          <p:nvPr/>
        </p:nvSpPr>
        <p:spPr bwMode="auto">
          <a:xfrm>
            <a:off x="1322388" y="2959341"/>
            <a:ext cx="7937" cy="1587"/>
          </a:xfrm>
          <a:custGeom>
            <a:avLst/>
            <a:gdLst/>
            <a:ahLst/>
            <a:cxnLst>
              <a:cxn ang="0">
                <a:pos x="3" y="0"/>
              </a:cxn>
              <a:cxn ang="0">
                <a:pos x="2" y="0"/>
              </a:cxn>
              <a:cxn ang="0">
                <a:pos x="1" y="0"/>
              </a:cxn>
              <a:cxn ang="0">
                <a:pos x="0" y="0"/>
              </a:cxn>
              <a:cxn ang="0">
                <a:pos x="1" y="0"/>
              </a:cxn>
              <a:cxn ang="0">
                <a:pos x="2" y="0"/>
              </a:cxn>
              <a:cxn ang="0">
                <a:pos x="3" y="0"/>
              </a:cxn>
              <a:cxn ang="0">
                <a:pos x="4" y="0"/>
              </a:cxn>
              <a:cxn ang="0">
                <a:pos x="3" y="0"/>
              </a:cxn>
            </a:cxnLst>
            <a:rect l="0" t="0" r="r" b="b"/>
            <a:pathLst>
              <a:path w="5" h="1">
                <a:moveTo>
                  <a:pt x="3" y="0"/>
                </a:moveTo>
                <a:lnTo>
                  <a:pt x="2" y="0"/>
                </a:lnTo>
                <a:lnTo>
                  <a:pt x="1" y="0"/>
                </a:lnTo>
                <a:lnTo>
                  <a:pt x="0" y="0"/>
                </a:lnTo>
                <a:lnTo>
                  <a:pt x="1" y="0"/>
                </a:lnTo>
                <a:lnTo>
                  <a:pt x="2" y="0"/>
                </a:lnTo>
                <a:lnTo>
                  <a:pt x="3" y="0"/>
                </a:lnTo>
                <a:lnTo>
                  <a:pt x="4" y="0"/>
                </a:lnTo>
                <a:lnTo>
                  <a:pt x="3" y="0"/>
                </a:lnTo>
              </a:path>
            </a:pathLst>
          </a:custGeom>
          <a:solidFill>
            <a:srgbClr val="000000"/>
          </a:solidFill>
          <a:ln w="12700" cap="rnd" cmpd="sng">
            <a:noFill/>
            <a:prstDash val="solid"/>
            <a:round/>
            <a:headEnd type="none" w="med" len="med"/>
            <a:tailEnd type="none" w="med" len="med"/>
          </a:ln>
          <a:effectLst/>
        </p:spPr>
        <p:txBody>
          <a:bodyPr>
            <a:prstTxWarp prst="textNoShape">
              <a:avLst/>
            </a:prstTxWarp>
          </a:bodyPr>
          <a:lstStyle/>
          <a:p>
            <a:endParaRPr lang="en-US"/>
          </a:p>
        </p:txBody>
      </p:sp>
      <p:sp>
        <p:nvSpPr>
          <p:cNvPr id="14" name="Oval 9"/>
          <p:cNvSpPr>
            <a:spLocks noChangeArrowheads="1"/>
          </p:cNvSpPr>
          <p:nvPr/>
        </p:nvSpPr>
        <p:spPr bwMode="auto">
          <a:xfrm>
            <a:off x="766763" y="3616566"/>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5" name="Oval 10"/>
          <p:cNvSpPr>
            <a:spLocks noChangeArrowheads="1"/>
          </p:cNvSpPr>
          <p:nvPr/>
        </p:nvSpPr>
        <p:spPr bwMode="auto">
          <a:xfrm>
            <a:off x="762000" y="2773603"/>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6" name="Oval 11"/>
          <p:cNvSpPr>
            <a:spLocks noChangeArrowheads="1"/>
          </p:cNvSpPr>
          <p:nvPr/>
        </p:nvSpPr>
        <p:spPr bwMode="auto">
          <a:xfrm>
            <a:off x="1905000" y="2773603"/>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7" name="Rectangle 12"/>
          <p:cNvSpPr>
            <a:spLocks noChangeArrowheads="1"/>
          </p:cNvSpPr>
          <p:nvPr/>
        </p:nvSpPr>
        <p:spPr bwMode="auto">
          <a:xfrm>
            <a:off x="958698" y="3658467"/>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18" name="Rectangle 13"/>
          <p:cNvSpPr>
            <a:spLocks noChangeArrowheads="1"/>
          </p:cNvSpPr>
          <p:nvPr/>
        </p:nvSpPr>
        <p:spPr bwMode="auto">
          <a:xfrm>
            <a:off x="943932" y="2790731"/>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pic>
        <p:nvPicPr>
          <p:cNvPr id="19" name="Picture 15" descr="BS00590_[1]"/>
          <p:cNvPicPr>
            <a:picLocks noChangeAspect="1" noChangeArrowheads="1"/>
          </p:cNvPicPr>
          <p:nvPr/>
        </p:nvPicPr>
        <p:blipFill>
          <a:blip r:embed="rId2"/>
          <a:srcRect/>
          <a:stretch>
            <a:fillRect/>
          </a:stretch>
        </p:blipFill>
        <p:spPr bwMode="auto">
          <a:xfrm>
            <a:off x="1905000" y="5440603"/>
            <a:ext cx="750888" cy="762000"/>
          </a:xfrm>
          <a:prstGeom prst="rect">
            <a:avLst/>
          </a:prstGeom>
          <a:noFill/>
        </p:spPr>
      </p:pic>
      <p:pic>
        <p:nvPicPr>
          <p:cNvPr id="20" name="Picture 16" descr="BS00590_[1]"/>
          <p:cNvPicPr>
            <a:picLocks noChangeAspect="1" noChangeArrowheads="1"/>
          </p:cNvPicPr>
          <p:nvPr/>
        </p:nvPicPr>
        <p:blipFill>
          <a:blip r:embed="rId2"/>
          <a:srcRect/>
          <a:stretch>
            <a:fillRect/>
          </a:stretch>
        </p:blipFill>
        <p:spPr bwMode="auto">
          <a:xfrm>
            <a:off x="762000" y="5440603"/>
            <a:ext cx="750888" cy="762000"/>
          </a:xfrm>
          <a:prstGeom prst="rect">
            <a:avLst/>
          </a:prstGeom>
          <a:noFill/>
        </p:spPr>
      </p:pic>
      <p:pic>
        <p:nvPicPr>
          <p:cNvPr id="21" name="Picture 17" descr="BS00590_[1]"/>
          <p:cNvPicPr>
            <a:picLocks noChangeAspect="1" noChangeArrowheads="1"/>
          </p:cNvPicPr>
          <p:nvPr/>
        </p:nvPicPr>
        <p:blipFill>
          <a:blip r:embed="rId2"/>
          <a:srcRect/>
          <a:stretch>
            <a:fillRect/>
          </a:stretch>
        </p:blipFill>
        <p:spPr bwMode="auto">
          <a:xfrm>
            <a:off x="762000" y="4526203"/>
            <a:ext cx="750888" cy="762000"/>
          </a:xfrm>
          <a:prstGeom prst="rect">
            <a:avLst/>
          </a:prstGeom>
          <a:noFill/>
        </p:spPr>
      </p:pic>
      <p:pic>
        <p:nvPicPr>
          <p:cNvPr id="22" name="Picture 18" descr="BS00590_[1]"/>
          <p:cNvPicPr>
            <a:picLocks noChangeAspect="1" noChangeArrowheads="1"/>
          </p:cNvPicPr>
          <p:nvPr/>
        </p:nvPicPr>
        <p:blipFill>
          <a:blip r:embed="rId2"/>
          <a:srcRect/>
          <a:stretch>
            <a:fillRect/>
          </a:stretch>
        </p:blipFill>
        <p:spPr bwMode="auto">
          <a:xfrm>
            <a:off x="1905000" y="3611803"/>
            <a:ext cx="750888" cy="762000"/>
          </a:xfrm>
          <a:prstGeom prst="rect">
            <a:avLst/>
          </a:prstGeom>
          <a:noFill/>
        </p:spPr>
      </p:pic>
      <p:sp>
        <p:nvSpPr>
          <p:cNvPr id="24" name="Rectangle 20"/>
          <p:cNvSpPr>
            <a:spLocks noChangeArrowheads="1"/>
          </p:cNvSpPr>
          <p:nvPr/>
        </p:nvSpPr>
        <p:spPr bwMode="auto">
          <a:xfrm>
            <a:off x="457200" y="2773603"/>
            <a:ext cx="2362200" cy="685800"/>
          </a:xfrm>
          <a:prstGeom prst="rect">
            <a:avLst/>
          </a:prstGeom>
          <a:noFill/>
          <a:ln w="25400">
            <a:solidFill>
              <a:schemeClr val="accent1">
                <a:lumMod val="75000"/>
              </a:schemeClr>
            </a:solidFill>
            <a:miter lim="800000"/>
            <a:headEnd/>
            <a:tailEnd/>
          </a:ln>
          <a:effectLst/>
        </p:spPr>
        <p:txBody>
          <a:bodyPr lIns="90488" tIns="44450" rIns="90488" bIns="44450" anchor="ctr">
            <a:prstTxWarp prst="textNoShape">
              <a:avLst/>
            </a:prstTxWarp>
            <a:spAutoFit/>
          </a:bodyPr>
          <a:lstStyle/>
          <a:p>
            <a:endParaRPr lang="en-US"/>
          </a:p>
        </p:txBody>
      </p:sp>
      <p:sp>
        <p:nvSpPr>
          <p:cNvPr id="25" name="Rectangle 21"/>
          <p:cNvSpPr>
            <a:spLocks noChangeArrowheads="1"/>
          </p:cNvSpPr>
          <p:nvPr/>
        </p:nvSpPr>
        <p:spPr bwMode="auto">
          <a:xfrm>
            <a:off x="457200" y="3611803"/>
            <a:ext cx="2362200" cy="1676400"/>
          </a:xfrm>
          <a:prstGeom prst="rect">
            <a:avLst/>
          </a:prstGeom>
          <a:noFill/>
          <a:ln w="25400">
            <a:solidFill>
              <a:schemeClr val="tx2"/>
            </a:solidFill>
            <a:miter lim="800000"/>
            <a:headEnd/>
            <a:tailEnd/>
          </a:ln>
          <a:effectLst/>
        </p:spPr>
        <p:txBody>
          <a:bodyPr lIns="90488" tIns="44450" rIns="90488" bIns="44450" anchor="ctr">
            <a:prstTxWarp prst="textNoShape">
              <a:avLst/>
            </a:prstTxWarp>
            <a:spAutoFit/>
          </a:bodyPr>
          <a:lstStyle/>
          <a:p>
            <a:endParaRPr lang="en-US"/>
          </a:p>
        </p:txBody>
      </p:sp>
      <p:sp>
        <p:nvSpPr>
          <p:cNvPr id="26" name="Rectangle 22"/>
          <p:cNvSpPr>
            <a:spLocks noChangeArrowheads="1"/>
          </p:cNvSpPr>
          <p:nvPr/>
        </p:nvSpPr>
        <p:spPr bwMode="auto">
          <a:xfrm>
            <a:off x="457200" y="5440603"/>
            <a:ext cx="2362200" cy="762000"/>
          </a:xfrm>
          <a:prstGeom prst="rect">
            <a:avLst/>
          </a:prstGeom>
          <a:noFill/>
          <a:ln w="25400">
            <a:solidFill>
              <a:schemeClr val="tx2"/>
            </a:solidFill>
            <a:miter lim="800000"/>
            <a:headEnd/>
            <a:tailEnd/>
          </a:ln>
          <a:effectLst/>
        </p:spPr>
        <p:txBody>
          <a:bodyPr wrap="none" lIns="90488" tIns="44450" rIns="90488" bIns="44450" anchor="ctr">
            <a:prstTxWarp prst="textNoShape">
              <a:avLst/>
            </a:prstTxWarp>
            <a:spAutoFit/>
          </a:bodyPr>
          <a:lstStyle/>
          <a:p>
            <a:endParaRPr lang="en-US"/>
          </a:p>
        </p:txBody>
      </p:sp>
      <p:sp>
        <p:nvSpPr>
          <p:cNvPr id="27" name="Oval 23"/>
          <p:cNvSpPr>
            <a:spLocks noChangeArrowheads="1"/>
          </p:cNvSpPr>
          <p:nvPr/>
        </p:nvSpPr>
        <p:spPr bwMode="auto">
          <a:xfrm>
            <a:off x="1909763" y="4607166"/>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28" name="Rectangle 24"/>
          <p:cNvSpPr>
            <a:spLocks noChangeArrowheads="1"/>
          </p:cNvSpPr>
          <p:nvPr/>
        </p:nvSpPr>
        <p:spPr bwMode="auto">
          <a:xfrm>
            <a:off x="2101698" y="4634299"/>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29" name="Rectangle 25"/>
          <p:cNvSpPr>
            <a:spLocks noChangeArrowheads="1"/>
          </p:cNvSpPr>
          <p:nvPr/>
        </p:nvSpPr>
        <p:spPr bwMode="auto">
          <a:xfrm>
            <a:off x="2086932" y="2805499"/>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30" name="Rectangle 26"/>
          <p:cNvSpPr>
            <a:spLocks noChangeArrowheads="1"/>
          </p:cNvSpPr>
          <p:nvPr/>
        </p:nvSpPr>
        <p:spPr bwMode="auto">
          <a:xfrm>
            <a:off x="2057400" y="36880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1" name="Rectangle 27"/>
          <p:cNvSpPr>
            <a:spLocks noChangeArrowheads="1"/>
          </p:cNvSpPr>
          <p:nvPr/>
        </p:nvSpPr>
        <p:spPr bwMode="auto">
          <a:xfrm>
            <a:off x="914400" y="46024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2" name="Rectangle 28"/>
          <p:cNvSpPr>
            <a:spLocks noChangeArrowheads="1"/>
          </p:cNvSpPr>
          <p:nvPr/>
        </p:nvSpPr>
        <p:spPr bwMode="auto">
          <a:xfrm>
            <a:off x="914400" y="55168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chemeClr val="bg1"/>
                </a:solidFill>
              </a:rPr>
              <a:t>H</a:t>
            </a:r>
          </a:p>
        </p:txBody>
      </p:sp>
      <p:sp>
        <p:nvSpPr>
          <p:cNvPr id="33" name="Rectangle 29"/>
          <p:cNvSpPr>
            <a:spLocks noChangeArrowheads="1"/>
          </p:cNvSpPr>
          <p:nvPr/>
        </p:nvSpPr>
        <p:spPr bwMode="auto">
          <a:xfrm>
            <a:off x="2057400" y="55168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4" name="TextBox 33"/>
          <p:cNvSpPr txBox="1"/>
          <p:nvPr/>
        </p:nvSpPr>
        <p:spPr>
          <a:xfrm>
            <a:off x="454522" y="2227685"/>
            <a:ext cx="2733290" cy="461665"/>
          </a:xfrm>
          <a:prstGeom prst="rect">
            <a:avLst/>
          </a:prstGeom>
          <a:noFill/>
        </p:spPr>
        <p:txBody>
          <a:bodyPr wrap="none" rtlCol="0">
            <a:spAutoFit/>
          </a:bodyPr>
          <a:lstStyle/>
          <a:p>
            <a:r>
              <a:rPr lang="en-US" sz="2400" dirty="0"/>
              <a:t>4 possible outcomes</a:t>
            </a:r>
          </a:p>
        </p:txBody>
      </p:sp>
      <p:sp>
        <p:nvSpPr>
          <p:cNvPr id="35" name="Rectangle 34"/>
          <p:cNvSpPr/>
          <p:nvPr/>
        </p:nvSpPr>
        <p:spPr>
          <a:xfrm>
            <a:off x="4170236" y="2959341"/>
            <a:ext cx="3695314" cy="369332"/>
          </a:xfrm>
          <a:prstGeom prst="rect">
            <a:avLst/>
          </a:prstGeom>
        </p:spPr>
        <p:txBody>
          <a:bodyPr wrap="square">
            <a:spAutoFit/>
          </a:bodyPr>
          <a:lstStyle/>
          <a:p>
            <a:r>
              <a:rPr lang="en-US" dirty="0" err="1">
                <a:sym typeface="Wingdings"/>
              </a:rPr>
              <a:t></a:t>
            </a:r>
            <a:r>
              <a:rPr lang="en-US" dirty="0">
                <a:sym typeface="Wingdings"/>
              </a:rPr>
              <a:t> Sample Space: </a:t>
            </a:r>
            <a:r>
              <a:rPr lang="en-US" dirty="0" err="1">
                <a:sym typeface="Wingdings"/>
              </a:rPr>
              <a:t>Ω</a:t>
            </a:r>
            <a:r>
              <a:rPr lang="en-US" dirty="0">
                <a:sym typeface="Wingdings"/>
              </a:rPr>
              <a:t>={HH, HT, TH, TT}</a:t>
            </a:r>
            <a:endParaRPr lang="en-US" dirty="0"/>
          </a:p>
        </p:txBody>
      </p:sp>
      <p:graphicFrame>
        <p:nvGraphicFramePr>
          <p:cNvPr id="36" name="Table 35"/>
          <p:cNvGraphicFramePr>
            <a:graphicFrameLocks noGrp="1"/>
          </p:cNvGraphicFramePr>
          <p:nvPr/>
        </p:nvGraphicFramePr>
        <p:xfrm>
          <a:off x="4170235" y="3493050"/>
          <a:ext cx="3695314" cy="1483360"/>
        </p:xfrm>
        <a:graphic>
          <a:graphicData uri="http://schemas.openxmlformats.org/drawingml/2006/table">
            <a:tbl>
              <a:tblPr firstRow="1" bandRow="1">
                <a:tableStyleId>{5C22544A-7EE6-4342-B048-85BDC9FD1C3A}</a:tableStyleId>
              </a:tblPr>
              <a:tblGrid>
                <a:gridCol w="1021370">
                  <a:extLst>
                    <a:ext uri="{9D8B030D-6E8A-4147-A177-3AD203B41FA5}">
                      <a16:colId xmlns:a16="http://schemas.microsoft.com/office/drawing/2014/main" val="20000"/>
                    </a:ext>
                  </a:extLst>
                </a:gridCol>
                <a:gridCol w="2673944">
                  <a:extLst>
                    <a:ext uri="{9D8B030D-6E8A-4147-A177-3AD203B41FA5}">
                      <a16:colId xmlns:a16="http://schemas.microsoft.com/office/drawing/2014/main" val="20001"/>
                    </a:ext>
                  </a:extLst>
                </a:gridCol>
              </a:tblGrid>
              <a:tr h="370840">
                <a:tc>
                  <a:txBody>
                    <a:bodyPr/>
                    <a:lstStyle/>
                    <a:p>
                      <a:pPr algn="ctr"/>
                      <a:r>
                        <a:rPr lang="en-US" i="1" baseline="0" dirty="0" err="1">
                          <a:latin typeface="Times New Roman"/>
                          <a:cs typeface="Times New Roman"/>
                        </a:rPr>
                        <a:t>x</a:t>
                      </a:r>
                      <a:r>
                        <a:rPr lang="en-US" baseline="0" dirty="0"/>
                        <a:t> (value)</a:t>
                      </a:r>
                      <a:endParaRPr lang="en-US" dirty="0"/>
                    </a:p>
                  </a:txBody>
                  <a:tcPr/>
                </a:tc>
                <a:tc>
                  <a:txBody>
                    <a:bodyPr/>
                    <a:lstStyle/>
                    <a:p>
                      <a:pPr algn="ctr"/>
                      <a:r>
                        <a:rPr lang="en-US" dirty="0"/>
                        <a:t>Probability: </a:t>
                      </a:r>
                      <a:r>
                        <a:rPr lang="en-US" i="1" dirty="0">
                          <a:latin typeface="Times New Roman"/>
                          <a:cs typeface="Times New Roman"/>
                        </a:rPr>
                        <a:t>P(X=</a:t>
                      </a:r>
                      <a:r>
                        <a:rPr lang="en-US" i="1" dirty="0" err="1">
                          <a:latin typeface="Times New Roman"/>
                          <a:cs typeface="Times New Roman"/>
                        </a:rPr>
                        <a:t>x</a:t>
                      </a:r>
                      <a:r>
                        <a:rPr lang="en-US" i="1" dirty="0">
                          <a:latin typeface="Times New Roman"/>
                          <a:cs typeface="Times New Roman"/>
                        </a:rPr>
                        <a:t>) = </a:t>
                      </a:r>
                      <a:r>
                        <a:rPr lang="en-US" i="1" dirty="0" err="1">
                          <a:latin typeface="Times New Roman"/>
                          <a:cs typeface="Times New Roman"/>
                        </a:rPr>
                        <a:t>f(x</a:t>
                      </a:r>
                      <a:r>
                        <a:rPr lang="en-US" i="1" dirty="0">
                          <a:latin typeface="Times New Roman"/>
                          <a:cs typeface="Times New Roman"/>
                        </a:rPr>
                        <a:t>)</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1/4 =0.25</a:t>
                      </a:r>
                    </a:p>
                  </a:txBody>
                  <a:tcPr/>
                </a:tc>
                <a:extLst>
                  <a:ext uri="{0D108BD9-81ED-4DB2-BD59-A6C34878D82A}">
                    <a16:rowId xmlns:a16="http://schemas.microsoft.com/office/drawing/2014/main" val="10001"/>
                  </a:ext>
                </a:extLst>
              </a:tr>
              <a:tr h="370840">
                <a:tc>
                  <a:txBody>
                    <a:bodyPr/>
                    <a:lstStyle/>
                    <a:p>
                      <a:pPr algn="ctr"/>
                      <a:r>
                        <a:rPr lang="en-US" dirty="0"/>
                        <a:t>1</a:t>
                      </a:r>
                    </a:p>
                  </a:txBody>
                  <a:tcPr/>
                </a:tc>
                <a:tc>
                  <a:txBody>
                    <a:bodyPr/>
                    <a:lstStyle/>
                    <a:p>
                      <a:pPr algn="ctr"/>
                      <a:r>
                        <a:rPr lang="en-US" dirty="0"/>
                        <a:t>2/4=0.50</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1/4=0.25</a:t>
                      </a:r>
                    </a:p>
                  </a:txBody>
                  <a:tcPr/>
                </a:tc>
                <a:extLst>
                  <a:ext uri="{0D108BD9-81ED-4DB2-BD59-A6C34878D82A}">
                    <a16:rowId xmlns:a16="http://schemas.microsoft.com/office/drawing/2014/main" val="10003"/>
                  </a:ext>
                </a:extLst>
              </a:tr>
            </a:tbl>
          </a:graphicData>
        </a:graphic>
      </p:graphicFrame>
      <p:sp>
        <p:nvSpPr>
          <p:cNvPr id="37" name="Right Brace 36"/>
          <p:cNvSpPr/>
          <p:nvPr/>
        </p:nvSpPr>
        <p:spPr>
          <a:xfrm>
            <a:off x="2863698" y="3688003"/>
            <a:ext cx="368412" cy="14966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 name="Straight Arrow Connector 38"/>
          <p:cNvCxnSpPr/>
          <p:nvPr/>
        </p:nvCxnSpPr>
        <p:spPr>
          <a:xfrm>
            <a:off x="3276408" y="4434463"/>
            <a:ext cx="89382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ight Brace 41"/>
          <p:cNvSpPr/>
          <p:nvPr/>
        </p:nvSpPr>
        <p:spPr>
          <a:xfrm>
            <a:off x="2894187" y="2761195"/>
            <a:ext cx="190263" cy="6686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a:off x="2887651" y="5502035"/>
            <a:ext cx="190263" cy="6686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Straight Arrow Connector 43"/>
          <p:cNvCxnSpPr/>
          <p:nvPr/>
        </p:nvCxnSpPr>
        <p:spPr>
          <a:xfrm>
            <a:off x="3143514" y="3093840"/>
            <a:ext cx="1026721" cy="91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3110950" y="4821494"/>
            <a:ext cx="1030805" cy="1026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80501" y="6487983"/>
            <a:ext cx="22547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4329215" y="5835903"/>
            <a:ext cx="130257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5237375" y="6099013"/>
            <a:ext cx="156978" cy="3889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775086" y="5709191"/>
            <a:ext cx="156978" cy="7787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307684" y="6100602"/>
            <a:ext cx="156978" cy="3889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4994768" y="5710779"/>
            <a:ext cx="2240516" cy="1588"/>
          </a:xfrm>
          <a:prstGeom prst="line">
            <a:avLst/>
          </a:prstGeom>
          <a:ln>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004458" y="6091483"/>
            <a:ext cx="2240516" cy="1588"/>
          </a:xfrm>
          <a:prstGeom prst="line">
            <a:avLst/>
          </a:prstGeom>
          <a:ln>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037581" y="5007586"/>
            <a:ext cx="741609" cy="461665"/>
          </a:xfrm>
          <a:prstGeom prst="rect">
            <a:avLst/>
          </a:prstGeom>
          <a:noFill/>
        </p:spPr>
        <p:txBody>
          <a:bodyPr wrap="none" rtlCol="0">
            <a:spAutoFit/>
          </a:bodyPr>
          <a:lstStyle/>
          <a:p>
            <a:r>
              <a:rPr lang="en-US" sz="2400" i="1" dirty="0" err="1">
                <a:latin typeface="Times New Roman"/>
                <a:cs typeface="Times New Roman"/>
              </a:rPr>
              <a:t>f(x</a:t>
            </a:r>
            <a:r>
              <a:rPr lang="en-US" sz="2400" i="1" dirty="0">
                <a:latin typeface="Times New Roman"/>
                <a:cs typeface="Times New Roman"/>
              </a:rPr>
              <a:t>)</a:t>
            </a:r>
          </a:p>
        </p:txBody>
      </p:sp>
      <p:sp>
        <p:nvSpPr>
          <p:cNvPr id="66" name="TextBox 65"/>
          <p:cNvSpPr txBox="1"/>
          <p:nvPr/>
        </p:nvSpPr>
        <p:spPr>
          <a:xfrm>
            <a:off x="7259245" y="6190753"/>
            <a:ext cx="422261" cy="461665"/>
          </a:xfrm>
          <a:prstGeom prst="rect">
            <a:avLst/>
          </a:prstGeom>
          <a:noFill/>
        </p:spPr>
        <p:txBody>
          <a:bodyPr wrap="none" rtlCol="0">
            <a:spAutoFit/>
          </a:bodyPr>
          <a:lstStyle/>
          <a:p>
            <a:r>
              <a:rPr lang="en-US" sz="2400" i="1" dirty="0" err="1">
                <a:latin typeface="Times New Roman"/>
                <a:cs typeface="Times New Roman"/>
              </a:rPr>
              <a:t>x</a:t>
            </a:r>
            <a:endParaRPr lang="en-US" sz="2400" i="1" dirty="0">
              <a:latin typeface="Times New Roman"/>
              <a:cs typeface="Times New Roman"/>
            </a:endParaRPr>
          </a:p>
        </p:txBody>
      </p:sp>
      <p:sp>
        <p:nvSpPr>
          <p:cNvPr id="67" name="TextBox 66"/>
          <p:cNvSpPr txBox="1"/>
          <p:nvPr/>
        </p:nvSpPr>
        <p:spPr>
          <a:xfrm>
            <a:off x="4497082" y="5502534"/>
            <a:ext cx="611065" cy="338554"/>
          </a:xfrm>
          <a:prstGeom prst="rect">
            <a:avLst/>
          </a:prstGeom>
          <a:noFill/>
        </p:spPr>
        <p:txBody>
          <a:bodyPr wrap="none" rtlCol="0">
            <a:spAutoFit/>
          </a:bodyPr>
          <a:lstStyle/>
          <a:p>
            <a:pPr algn="r"/>
            <a:r>
              <a:rPr lang="en-US" sz="1600" i="1" dirty="0">
                <a:latin typeface="Times New Roman"/>
                <a:cs typeface="Times New Roman"/>
              </a:rPr>
              <a:t>0.50</a:t>
            </a:r>
          </a:p>
        </p:txBody>
      </p:sp>
      <p:sp>
        <p:nvSpPr>
          <p:cNvPr id="68" name="TextBox 67"/>
          <p:cNvSpPr txBox="1"/>
          <p:nvPr/>
        </p:nvSpPr>
        <p:spPr>
          <a:xfrm>
            <a:off x="4492501" y="5880746"/>
            <a:ext cx="611065" cy="338554"/>
          </a:xfrm>
          <a:prstGeom prst="rect">
            <a:avLst/>
          </a:prstGeom>
          <a:noFill/>
        </p:spPr>
        <p:txBody>
          <a:bodyPr wrap="none" rtlCol="0">
            <a:spAutoFit/>
          </a:bodyPr>
          <a:lstStyle/>
          <a:p>
            <a:pPr algn="r"/>
            <a:r>
              <a:rPr lang="en-US" sz="1600" i="1" dirty="0">
                <a:latin typeface="Times New Roman"/>
                <a:cs typeface="Times New Roman"/>
              </a:rPr>
              <a:t>0.25</a:t>
            </a:r>
          </a:p>
        </p:txBody>
      </p:sp>
      <p:sp>
        <p:nvSpPr>
          <p:cNvPr id="69" name="TextBox 68"/>
          <p:cNvSpPr txBox="1"/>
          <p:nvPr/>
        </p:nvSpPr>
        <p:spPr>
          <a:xfrm>
            <a:off x="4482811" y="6244522"/>
            <a:ext cx="611065" cy="338554"/>
          </a:xfrm>
          <a:prstGeom prst="rect">
            <a:avLst/>
          </a:prstGeom>
          <a:noFill/>
        </p:spPr>
        <p:txBody>
          <a:bodyPr wrap="none" rtlCol="0">
            <a:spAutoFit/>
          </a:bodyPr>
          <a:lstStyle/>
          <a:p>
            <a:pPr algn="r"/>
            <a:r>
              <a:rPr lang="en-US" sz="1600" i="1" dirty="0">
                <a:latin typeface="Times New Roman"/>
                <a:cs typeface="Times New Roman"/>
              </a:rPr>
              <a:t>0.00</a:t>
            </a:r>
          </a:p>
        </p:txBody>
      </p:sp>
      <p:sp>
        <p:nvSpPr>
          <p:cNvPr id="45" name="Slide Number Placeholder 44"/>
          <p:cNvSpPr>
            <a:spLocks noGrp="1"/>
          </p:cNvSpPr>
          <p:nvPr>
            <p:ph type="sldNum" sz="quarter" idx="12"/>
          </p:nvPr>
        </p:nvSpPr>
        <p:spPr/>
        <p:txBody>
          <a:bodyPr/>
          <a:lstStyle/>
          <a:p>
            <a:fld id="{87D7641F-1B94-7D48-9980-585AFFC348E4}"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a:cs typeface="Times New Roman"/>
              </a:rPr>
              <a:t>I</a:t>
            </a:r>
            <a:r>
              <a:rPr lang="en-US" dirty="0">
                <a:solidFill>
                  <a:schemeClr val="tx2">
                    <a:lumMod val="60000"/>
                    <a:lumOff val="40000"/>
                  </a:schemeClr>
                </a:solidFill>
              </a:rPr>
              <a:t>. Random Variables, Distributions and Moments </a:t>
            </a:r>
            <a:r>
              <a:rPr lang="en-US" sz="2000" baseline="-25000" dirty="0">
                <a:solidFill>
                  <a:schemeClr val="tx2">
                    <a:lumMod val="60000"/>
                    <a:lumOff val="40000"/>
                  </a:schemeClr>
                </a:solidFill>
              </a:rPr>
              <a:t>4 of 5</a:t>
            </a:r>
            <a:endParaRPr lang="en-US" dirty="0"/>
          </a:p>
        </p:txBody>
      </p:sp>
      <p:pic>
        <p:nvPicPr>
          <p:cNvPr id="5" name="Content Placeholder 4" descr="moment.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t="-4813" b="-4813"/>
              <a:stretch>
                <a:fillRect/>
              </a:stretch>
            </p:blipFill>
          </mc:Choice>
          <mc:Fallback>
            <p:blipFill>
              <a:blip r:embed="rId4"/>
              <a:srcRect t="-4813" b="-4813"/>
              <a:stretch>
                <a:fillRect/>
              </a:stretch>
            </p:blipFill>
          </mc:Fallback>
        </mc:AlternateContent>
        <p:spPr/>
      </p:pic>
      <p:cxnSp>
        <p:nvCxnSpPr>
          <p:cNvPr id="7" name="Straight Arrow Connector 6"/>
          <p:cNvCxnSpPr/>
          <p:nvPr/>
        </p:nvCxnSpPr>
        <p:spPr>
          <a:xfrm flipV="1">
            <a:off x="1385854" y="5793183"/>
            <a:ext cx="6077762" cy="142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398554" y="3996091"/>
            <a:ext cx="3581500" cy="126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867602" y="4351585"/>
            <a:ext cx="2256941" cy="1588"/>
          </a:xfrm>
          <a:prstGeom prst="line">
            <a:avLst/>
          </a:prstGeom>
          <a:ln w="38100">
            <a:solidFill>
              <a:srgbClr val="B22222"/>
            </a:solidFill>
            <a:head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039679" y="3011534"/>
            <a:ext cx="4619286" cy="369332"/>
          </a:xfrm>
          <a:prstGeom prst="rect">
            <a:avLst/>
          </a:prstGeom>
          <a:noFill/>
        </p:spPr>
        <p:txBody>
          <a:bodyPr wrap="none" rtlCol="0">
            <a:spAutoFit/>
          </a:bodyPr>
          <a:lstStyle/>
          <a:p>
            <a:r>
              <a:rPr lang="en-US" dirty="0" err="1"/>
              <a:t>μ</a:t>
            </a:r>
            <a:r>
              <a:rPr lang="en-US" dirty="0"/>
              <a:t> = Mean or Expected Value (central tendency)</a:t>
            </a:r>
          </a:p>
        </p:txBody>
      </p:sp>
      <p:cxnSp>
        <p:nvCxnSpPr>
          <p:cNvPr id="18" name="Straight Arrow Connector 17"/>
          <p:cNvCxnSpPr/>
          <p:nvPr/>
        </p:nvCxnSpPr>
        <p:spPr>
          <a:xfrm>
            <a:off x="1861543" y="3952491"/>
            <a:ext cx="2069262" cy="14269"/>
          </a:xfrm>
          <a:prstGeom prst="straightConnector1">
            <a:avLst/>
          </a:prstGeom>
          <a:ln w="38100">
            <a:solidFill>
              <a:srgbClr val="FFD7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930805" y="3740118"/>
            <a:ext cx="4923155" cy="369332"/>
          </a:xfrm>
          <a:prstGeom prst="rect">
            <a:avLst/>
          </a:prstGeom>
          <a:noFill/>
        </p:spPr>
        <p:txBody>
          <a:bodyPr wrap="none" rtlCol="0">
            <a:spAutoFit/>
          </a:bodyPr>
          <a:lstStyle/>
          <a:p>
            <a:r>
              <a:rPr lang="en-US" dirty="0" err="1"/>
              <a:t>σ</a:t>
            </a:r>
            <a:r>
              <a:rPr lang="en-US" dirty="0"/>
              <a:t> = Standard Deviation (spread around the mean)</a:t>
            </a:r>
          </a:p>
        </p:txBody>
      </p:sp>
      <p:cxnSp>
        <p:nvCxnSpPr>
          <p:cNvPr id="22" name="Straight Arrow Connector 21"/>
          <p:cNvCxnSpPr/>
          <p:nvPr/>
        </p:nvCxnSpPr>
        <p:spPr>
          <a:xfrm rot="10800000">
            <a:off x="4124254" y="4508979"/>
            <a:ext cx="2123486" cy="28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280975" y="4338583"/>
            <a:ext cx="2813428" cy="369332"/>
          </a:xfrm>
          <a:prstGeom prst="rect">
            <a:avLst/>
          </a:prstGeom>
          <a:noFill/>
        </p:spPr>
        <p:txBody>
          <a:bodyPr wrap="none" rtlCol="0">
            <a:spAutoFit/>
          </a:bodyPr>
          <a:lstStyle/>
          <a:p>
            <a:r>
              <a:rPr lang="en-US" dirty="0"/>
              <a:t>S = </a:t>
            </a:r>
            <a:r>
              <a:rPr lang="en-US" dirty="0" err="1"/>
              <a:t>Skewness</a:t>
            </a:r>
            <a:r>
              <a:rPr lang="en-US" dirty="0"/>
              <a:t> (lopsidedness)</a:t>
            </a:r>
          </a:p>
        </p:txBody>
      </p:sp>
      <p:sp>
        <p:nvSpPr>
          <p:cNvPr id="34" name="Arc 33"/>
          <p:cNvSpPr/>
          <p:nvPr/>
        </p:nvSpPr>
        <p:spPr>
          <a:xfrm>
            <a:off x="1540392" y="1904441"/>
            <a:ext cx="1312969" cy="1778601"/>
          </a:xfrm>
          <a:prstGeom prst="arc">
            <a:avLst>
              <a:gd name="adj1" fmla="val 9800477"/>
              <a:gd name="adj2" fmla="val 448901"/>
            </a:avLst>
          </a:prstGeom>
          <a:ln w="38100">
            <a:solidFill>
              <a:srgbClr val="6A5AC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2811334" y="1904441"/>
            <a:ext cx="2561518" cy="369332"/>
          </a:xfrm>
          <a:prstGeom prst="rect">
            <a:avLst/>
          </a:prstGeom>
          <a:noFill/>
        </p:spPr>
        <p:txBody>
          <a:bodyPr wrap="none" rtlCol="0">
            <a:spAutoFit/>
          </a:bodyPr>
          <a:lstStyle/>
          <a:p>
            <a:r>
              <a:rPr lang="en-US" dirty="0"/>
              <a:t>K = Kurtosis (</a:t>
            </a:r>
            <a:r>
              <a:rPr lang="en-US" dirty="0" err="1"/>
              <a:t>peakedness</a:t>
            </a:r>
            <a:r>
              <a:rPr lang="en-US" dirty="0"/>
              <a:t>)</a:t>
            </a:r>
          </a:p>
        </p:txBody>
      </p:sp>
      <p:sp>
        <p:nvSpPr>
          <p:cNvPr id="38" name="TextBox 37"/>
          <p:cNvSpPr txBox="1"/>
          <p:nvPr/>
        </p:nvSpPr>
        <p:spPr>
          <a:xfrm>
            <a:off x="644245" y="2042940"/>
            <a:ext cx="840578" cy="523220"/>
          </a:xfrm>
          <a:prstGeom prst="rect">
            <a:avLst/>
          </a:prstGeom>
          <a:noFill/>
        </p:spPr>
        <p:txBody>
          <a:bodyPr wrap="none" rtlCol="0">
            <a:spAutoFit/>
          </a:bodyPr>
          <a:lstStyle/>
          <a:p>
            <a:r>
              <a:rPr lang="en-US" sz="2800" i="1" dirty="0" err="1">
                <a:latin typeface="Times New Roman"/>
                <a:cs typeface="Times New Roman"/>
              </a:rPr>
              <a:t>f(x</a:t>
            </a:r>
            <a:r>
              <a:rPr lang="en-US" sz="2800" i="1" dirty="0">
                <a:latin typeface="Times New Roman"/>
                <a:cs typeface="Times New Roman"/>
              </a:rPr>
              <a:t>)</a:t>
            </a:r>
          </a:p>
        </p:txBody>
      </p:sp>
      <p:sp>
        <p:nvSpPr>
          <p:cNvPr id="39" name="TextBox 38"/>
          <p:cNvSpPr txBox="1"/>
          <p:nvPr/>
        </p:nvSpPr>
        <p:spPr>
          <a:xfrm>
            <a:off x="7492158" y="5474497"/>
            <a:ext cx="463731" cy="523220"/>
          </a:xfrm>
          <a:prstGeom prst="rect">
            <a:avLst/>
          </a:prstGeom>
          <a:noFill/>
        </p:spPr>
        <p:txBody>
          <a:bodyPr wrap="none" rtlCol="0">
            <a:spAutoFit/>
          </a:bodyPr>
          <a:lstStyle/>
          <a:p>
            <a:r>
              <a:rPr lang="en-US" sz="2800" i="1" dirty="0" err="1">
                <a:latin typeface="Times New Roman"/>
                <a:cs typeface="Times New Roman"/>
              </a:rPr>
              <a:t>x</a:t>
            </a:r>
            <a:endParaRPr lang="en-US" sz="2800" i="1" dirty="0">
              <a:latin typeface="Times New Roman"/>
              <a:cs typeface="Times New Roman"/>
            </a:endParaRPr>
          </a:p>
        </p:txBody>
      </p:sp>
      <p:sp>
        <p:nvSpPr>
          <p:cNvPr id="40" name="TextBox 39"/>
          <p:cNvSpPr txBox="1"/>
          <p:nvPr/>
        </p:nvSpPr>
        <p:spPr>
          <a:xfrm>
            <a:off x="1340598" y="5840783"/>
            <a:ext cx="4579298" cy="584776"/>
          </a:xfrm>
          <a:prstGeom prst="rect">
            <a:avLst/>
          </a:prstGeom>
          <a:noFill/>
        </p:spPr>
        <p:txBody>
          <a:bodyPr wrap="none" rtlCol="0">
            <a:spAutoFit/>
          </a:bodyPr>
          <a:lstStyle/>
          <a:p>
            <a:r>
              <a:rPr lang="en-US" sz="3200" dirty="0"/>
              <a:t>Moments of a Distribution</a:t>
            </a:r>
          </a:p>
        </p:txBody>
      </p:sp>
      <p:sp>
        <p:nvSpPr>
          <p:cNvPr id="17" name="Slide Number Placeholder 16"/>
          <p:cNvSpPr>
            <a:spLocks noGrp="1"/>
          </p:cNvSpPr>
          <p:nvPr>
            <p:ph type="sldNum" sz="quarter" idx="12"/>
          </p:nvPr>
        </p:nvSpPr>
        <p:spPr/>
        <p:txBody>
          <a:bodyPr/>
          <a:lstStyle/>
          <a:p>
            <a:fld id="{87D7641F-1B94-7D48-9980-585AFFC348E4}"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60000"/>
                    <a:lumOff val="40000"/>
                  </a:schemeClr>
                </a:solidFill>
              </a:rPr>
              <a:t>Today’s Class </a:t>
            </a:r>
            <a:r>
              <a:rPr lang="en-US" sz="1400" dirty="0">
                <a:solidFill>
                  <a:schemeClr val="tx2">
                    <a:lumMod val="60000"/>
                    <a:lumOff val="40000"/>
                  </a:schemeClr>
                </a:solidFill>
              </a:rPr>
              <a:t>2 of 2</a:t>
            </a:r>
          </a:p>
        </p:txBody>
      </p:sp>
      <p:sp>
        <p:nvSpPr>
          <p:cNvPr id="3" name="Content Placeholder 2"/>
          <p:cNvSpPr>
            <a:spLocks noGrp="1"/>
          </p:cNvSpPr>
          <p:nvPr>
            <p:ph idx="1"/>
          </p:nvPr>
        </p:nvSpPr>
        <p:spPr/>
        <p:txBody>
          <a:bodyPr>
            <a:normAutofit/>
          </a:bodyPr>
          <a:lstStyle/>
          <a:p>
            <a:r>
              <a:rPr lang="en-US" dirty="0">
                <a:solidFill>
                  <a:srgbClr val="6A5ACD"/>
                </a:solidFill>
              </a:rPr>
              <a:t>Note</a:t>
            </a:r>
            <a:r>
              <a:rPr lang="en-US" dirty="0"/>
              <a:t>: This brief review is included for reference and we will not discuss it in class.</a:t>
            </a:r>
          </a:p>
          <a:p>
            <a:r>
              <a:rPr lang="en-US" dirty="0"/>
              <a:t>A Gentle Review of Probability, Statistics, and Regression</a:t>
            </a:r>
          </a:p>
          <a:p>
            <a:pPr lvl="1"/>
            <a:r>
              <a:rPr lang="en-US" dirty="0"/>
              <a:t>RVs, Distributions, and Moments</a:t>
            </a:r>
          </a:p>
          <a:p>
            <a:pPr lvl="1"/>
            <a:r>
              <a:rPr lang="en-US" dirty="0"/>
              <a:t>Multivariate RVs</a:t>
            </a:r>
          </a:p>
          <a:p>
            <a:pPr lvl="1"/>
            <a:r>
              <a:rPr lang="en-US" dirty="0"/>
              <a:t>Statistics </a:t>
            </a:r>
          </a:p>
          <a:p>
            <a:pPr lvl="1"/>
            <a:r>
              <a:rPr lang="en-US" dirty="0"/>
              <a:t>Regression </a:t>
            </a:r>
          </a:p>
          <a:p>
            <a:endParaRPr lang="en-US" dirty="0"/>
          </a:p>
          <a:p>
            <a:pPr marL="914400" lvl="1" indent="-514350">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lumMod val="60000"/>
                    <a:lumOff val="40000"/>
                  </a:schemeClr>
                </a:solidFill>
                <a:latin typeface="Times New Roman"/>
                <a:cs typeface="Times New Roman"/>
              </a:rPr>
              <a:t>I</a:t>
            </a:r>
            <a:r>
              <a:rPr lang="en-US" dirty="0">
                <a:solidFill>
                  <a:schemeClr val="tx2">
                    <a:lumMod val="60000"/>
                    <a:lumOff val="40000"/>
                  </a:schemeClr>
                </a:solidFill>
              </a:rPr>
              <a:t>. Random Variables, Distributions and Moments </a:t>
            </a:r>
            <a:r>
              <a:rPr lang="en-US" sz="2000" baseline="-25000" dirty="0">
                <a:solidFill>
                  <a:schemeClr val="tx2">
                    <a:lumMod val="60000"/>
                    <a:lumOff val="40000"/>
                  </a:schemeClr>
                </a:solidFill>
              </a:rPr>
              <a:t>5 of 5</a:t>
            </a:r>
            <a:endParaRPr lang="en-US" dirty="0"/>
          </a:p>
        </p:txBody>
      </p:sp>
      <p:sp>
        <p:nvSpPr>
          <p:cNvPr id="3" name="Content Placeholder 2"/>
          <p:cNvSpPr>
            <a:spLocks noGrp="1"/>
          </p:cNvSpPr>
          <p:nvPr>
            <p:ph idx="1"/>
          </p:nvPr>
        </p:nvSpPr>
        <p:spPr/>
        <p:txBody>
          <a:bodyPr>
            <a:normAutofit fontScale="92500" lnSpcReduction="20000"/>
          </a:bodyPr>
          <a:lstStyle/>
          <a:p>
            <a:r>
              <a:rPr lang="en-US" sz="1900" dirty="0">
                <a:solidFill>
                  <a:srgbClr val="6A5ACD"/>
                </a:solidFill>
              </a:rPr>
              <a:t>Moments</a:t>
            </a:r>
            <a:r>
              <a:rPr lang="en-US" sz="1900" dirty="0">
                <a:solidFill>
                  <a:schemeClr val="tx1">
                    <a:lumMod val="65000"/>
                    <a:lumOff val="35000"/>
                  </a:schemeClr>
                </a:solidFill>
              </a:rPr>
              <a:t>: Describe the shape of the distribution*.</a:t>
            </a:r>
          </a:p>
          <a:p>
            <a:endParaRPr lang="en-US" sz="1900" dirty="0">
              <a:solidFill>
                <a:schemeClr val="tx1">
                  <a:lumMod val="65000"/>
                  <a:lumOff val="35000"/>
                </a:schemeClr>
              </a:solidFill>
            </a:endParaRPr>
          </a:p>
          <a:p>
            <a:endParaRPr lang="en-US" sz="1900" dirty="0">
              <a:solidFill>
                <a:schemeClr val="tx1">
                  <a:lumMod val="65000"/>
                  <a:lumOff val="35000"/>
                </a:schemeClr>
              </a:solidFill>
            </a:endParaRPr>
          </a:p>
          <a:p>
            <a:r>
              <a:rPr lang="en-US" sz="1900" dirty="0">
                <a:solidFill>
                  <a:srgbClr val="6A5ACD"/>
                </a:solidFill>
              </a:rPr>
              <a:t>Mean</a:t>
            </a:r>
            <a:r>
              <a:rPr lang="en-US" sz="1900" dirty="0">
                <a:solidFill>
                  <a:schemeClr val="tx1">
                    <a:lumMod val="65000"/>
                    <a:lumOff val="35000"/>
                  </a:schemeClr>
                </a:solidFill>
              </a:rPr>
              <a:t>: Measures the central tendency of </a:t>
            </a:r>
            <a:r>
              <a:rPr lang="en-US" sz="1900" i="1" dirty="0">
                <a:solidFill>
                  <a:schemeClr val="tx1">
                    <a:lumMod val="65000"/>
                    <a:lumOff val="35000"/>
                  </a:schemeClr>
                </a:solidFill>
                <a:latin typeface="Times New Roman"/>
                <a:cs typeface="Times New Roman"/>
              </a:rPr>
              <a:t>X.</a:t>
            </a:r>
          </a:p>
          <a:p>
            <a:endParaRPr lang="en-US" sz="1900" i="1" dirty="0">
              <a:solidFill>
                <a:schemeClr val="tx1">
                  <a:lumMod val="65000"/>
                  <a:lumOff val="35000"/>
                </a:schemeClr>
              </a:solidFill>
              <a:latin typeface="Times New Roman"/>
              <a:cs typeface="Times New Roman"/>
            </a:endParaRPr>
          </a:p>
          <a:p>
            <a:endParaRPr lang="en-US" sz="1900" i="1" dirty="0">
              <a:solidFill>
                <a:schemeClr val="tx1">
                  <a:lumMod val="65000"/>
                  <a:lumOff val="35000"/>
                </a:schemeClr>
              </a:solidFill>
              <a:latin typeface="Times New Roman"/>
              <a:cs typeface="Times New Roman"/>
            </a:endParaRPr>
          </a:p>
          <a:p>
            <a:r>
              <a:rPr lang="en-US" sz="1900" dirty="0">
                <a:solidFill>
                  <a:srgbClr val="6A5ACD"/>
                </a:solidFill>
              </a:rPr>
              <a:t>Variance</a:t>
            </a:r>
            <a:r>
              <a:rPr lang="en-US" sz="1900" dirty="0">
                <a:solidFill>
                  <a:schemeClr val="tx1">
                    <a:lumMod val="65000"/>
                    <a:lumOff val="35000"/>
                  </a:schemeClr>
                </a:solidFill>
              </a:rPr>
              <a:t>: Measures the dispersion around </a:t>
            </a:r>
            <a:r>
              <a:rPr lang="en-US" sz="1900" dirty="0" err="1">
                <a:solidFill>
                  <a:schemeClr val="tx1">
                    <a:lumMod val="65000"/>
                    <a:lumOff val="35000"/>
                  </a:schemeClr>
                </a:solidFill>
              </a:rPr>
              <a:t>μ</a:t>
            </a:r>
            <a:endParaRPr lang="en-US" sz="1900" dirty="0">
              <a:solidFill>
                <a:schemeClr val="tx1">
                  <a:lumMod val="65000"/>
                  <a:lumOff val="35000"/>
                </a:schemeClr>
              </a:solidFill>
            </a:endParaRPr>
          </a:p>
          <a:p>
            <a:endParaRPr lang="en-US" sz="1900" dirty="0">
              <a:solidFill>
                <a:schemeClr val="tx1">
                  <a:lumMod val="65000"/>
                  <a:lumOff val="35000"/>
                </a:schemeClr>
              </a:solidFill>
            </a:endParaRPr>
          </a:p>
          <a:p>
            <a:endParaRPr lang="en-US" sz="1900" dirty="0">
              <a:solidFill>
                <a:schemeClr val="tx1">
                  <a:lumMod val="65000"/>
                  <a:lumOff val="35000"/>
                </a:schemeClr>
              </a:solidFill>
            </a:endParaRPr>
          </a:p>
          <a:p>
            <a:r>
              <a:rPr lang="en-US" sz="1900" dirty="0">
                <a:solidFill>
                  <a:srgbClr val="6A5ACD"/>
                </a:solidFill>
              </a:rPr>
              <a:t>Standard Deviation</a:t>
            </a:r>
            <a:r>
              <a:rPr lang="en-US" sz="1900" dirty="0">
                <a:solidFill>
                  <a:schemeClr val="tx1">
                    <a:lumMod val="65000"/>
                    <a:lumOff val="35000"/>
                  </a:schemeClr>
                </a:solidFill>
              </a:rPr>
              <a:t>: Measured the spread around </a:t>
            </a:r>
            <a:r>
              <a:rPr lang="en-US" sz="1900" dirty="0" err="1">
                <a:solidFill>
                  <a:schemeClr val="tx1">
                    <a:lumMod val="65000"/>
                    <a:lumOff val="35000"/>
                  </a:schemeClr>
                </a:solidFill>
              </a:rPr>
              <a:t>μ</a:t>
            </a:r>
            <a:r>
              <a:rPr lang="en-US" sz="1900" dirty="0">
                <a:solidFill>
                  <a:schemeClr val="tx1">
                    <a:lumMod val="65000"/>
                    <a:lumOff val="35000"/>
                  </a:schemeClr>
                </a:solidFill>
              </a:rPr>
              <a:t>.</a:t>
            </a:r>
          </a:p>
          <a:p>
            <a:pPr>
              <a:buNone/>
            </a:pPr>
            <a:endParaRPr lang="en-US" sz="1900" dirty="0">
              <a:solidFill>
                <a:schemeClr val="tx1">
                  <a:lumMod val="65000"/>
                  <a:lumOff val="35000"/>
                </a:schemeClr>
              </a:solidFill>
            </a:endParaRPr>
          </a:p>
          <a:p>
            <a:pPr>
              <a:buNone/>
            </a:pPr>
            <a:endParaRPr lang="en-US" sz="1900" dirty="0">
              <a:solidFill>
                <a:schemeClr val="tx1">
                  <a:lumMod val="65000"/>
                  <a:lumOff val="35000"/>
                </a:schemeClr>
              </a:solidFill>
            </a:endParaRPr>
          </a:p>
          <a:p>
            <a:r>
              <a:rPr lang="en-US" sz="1900" dirty="0" err="1">
                <a:solidFill>
                  <a:srgbClr val="6A5ACD"/>
                </a:solidFill>
              </a:rPr>
              <a:t>Skewness</a:t>
            </a:r>
            <a:r>
              <a:rPr lang="en-US" sz="1900" dirty="0">
                <a:solidFill>
                  <a:schemeClr val="tx1">
                    <a:lumMod val="65000"/>
                    <a:lumOff val="35000"/>
                  </a:schemeClr>
                </a:solidFill>
              </a:rPr>
              <a:t>: Measure the lopsidedness (symmetry) of the distribution. </a:t>
            </a:r>
          </a:p>
          <a:p>
            <a:endParaRPr lang="en-US" sz="1900" dirty="0">
              <a:solidFill>
                <a:schemeClr val="tx1">
                  <a:lumMod val="65000"/>
                  <a:lumOff val="35000"/>
                </a:schemeClr>
              </a:solidFill>
            </a:endParaRPr>
          </a:p>
          <a:p>
            <a:endParaRPr lang="en-US" sz="1900" dirty="0">
              <a:solidFill>
                <a:schemeClr val="tx1">
                  <a:lumMod val="65000"/>
                  <a:lumOff val="35000"/>
                </a:schemeClr>
              </a:solidFill>
            </a:endParaRPr>
          </a:p>
          <a:p>
            <a:r>
              <a:rPr lang="en-US" sz="1900" dirty="0">
                <a:solidFill>
                  <a:srgbClr val="6A5ACD"/>
                </a:solidFill>
              </a:rPr>
              <a:t>Kurtosis</a:t>
            </a:r>
            <a:r>
              <a:rPr lang="en-US" sz="1900" dirty="0">
                <a:solidFill>
                  <a:schemeClr val="tx1">
                    <a:lumMod val="65000"/>
                    <a:lumOff val="35000"/>
                  </a:schemeClr>
                </a:solidFill>
              </a:rPr>
              <a:t>: Measure of whether the distribution is tall and skinny or short and squat.</a:t>
            </a:r>
          </a:p>
        </p:txBody>
      </p:sp>
      <p:grpSp>
        <p:nvGrpSpPr>
          <p:cNvPr id="11" name="Group 10"/>
          <p:cNvGrpSpPr/>
          <p:nvPr/>
        </p:nvGrpSpPr>
        <p:grpSpPr>
          <a:xfrm>
            <a:off x="857263" y="2049706"/>
            <a:ext cx="2658563" cy="4398304"/>
            <a:chOff x="900076" y="2049706"/>
            <a:chExt cx="2658563" cy="4398304"/>
          </a:xfrm>
        </p:grpSpPr>
        <p:pic>
          <p:nvPicPr>
            <p:cNvPr id="4" name="Picture 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957803" y="2049706"/>
              <a:ext cx="1737359" cy="256032"/>
            </a:xfrm>
            <a:prstGeom prst="rect">
              <a:avLst/>
            </a:prstGeom>
          </p:spPr>
        </p:pic>
        <p:pic>
          <p:nvPicPr>
            <p:cNvPr id="5" name="Picture 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900076" y="2693895"/>
              <a:ext cx="2008908" cy="530352"/>
            </a:xfrm>
            <a:prstGeom prst="rect">
              <a:avLst/>
            </a:prstGeom>
          </p:spPr>
        </p:pic>
        <p:pic>
          <p:nvPicPr>
            <p:cNvPr id="6" name="Picture 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939217" y="3638574"/>
              <a:ext cx="2619422" cy="246888"/>
            </a:xfrm>
            <a:prstGeom prst="rect">
              <a:avLst/>
            </a:prstGeom>
          </p:spPr>
        </p:pic>
        <p:pic>
          <p:nvPicPr>
            <p:cNvPr id="7" name="Picture 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971431" y="4526704"/>
              <a:ext cx="1378712" cy="210312"/>
            </a:xfrm>
            <a:prstGeom prst="rect">
              <a:avLst/>
            </a:prstGeom>
          </p:spPr>
        </p:pic>
        <p:pic>
          <p:nvPicPr>
            <p:cNvPr id="8" name="Picture 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985702" y="5237152"/>
              <a:ext cx="1246556" cy="374904"/>
            </a:xfrm>
            <a:prstGeom prst="rect">
              <a:avLst/>
            </a:prstGeom>
          </p:spPr>
        </p:pic>
        <p:pic>
          <p:nvPicPr>
            <p:cNvPr id="9" name="Picture 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914991" y="6054818"/>
              <a:ext cx="1334911" cy="393192"/>
            </a:xfrm>
            <a:prstGeom prst="rect">
              <a:avLst/>
            </a:prstGeom>
          </p:spPr>
        </p:pic>
      </p:grpSp>
      <p:sp>
        <p:nvSpPr>
          <p:cNvPr id="10" name="TextBox 9"/>
          <p:cNvSpPr txBox="1"/>
          <p:nvPr/>
        </p:nvSpPr>
        <p:spPr>
          <a:xfrm>
            <a:off x="4440158" y="6311395"/>
            <a:ext cx="4037922" cy="369332"/>
          </a:xfrm>
          <a:prstGeom prst="rect">
            <a:avLst/>
          </a:prstGeom>
          <a:noFill/>
        </p:spPr>
        <p:txBody>
          <a:bodyPr wrap="none" rtlCol="0">
            <a:spAutoFit/>
          </a:bodyPr>
          <a:lstStyle/>
          <a:p>
            <a:r>
              <a:rPr lang="en-US" dirty="0">
                <a:solidFill>
                  <a:schemeClr val="tx1">
                    <a:lumMod val="65000"/>
                    <a:lumOff val="35000"/>
                  </a:schemeClr>
                </a:solidFill>
              </a:rPr>
              <a:t>*With respect to the normal distribution.</a:t>
            </a:r>
          </a:p>
        </p:txBody>
      </p:sp>
      <p:sp>
        <p:nvSpPr>
          <p:cNvPr id="12" name="Slide Number Placeholder 11"/>
          <p:cNvSpPr>
            <a:spLocks noGrp="1"/>
          </p:cNvSpPr>
          <p:nvPr>
            <p:ph type="sldNum" sz="quarter" idx="12"/>
          </p:nvPr>
        </p:nvSpPr>
        <p:spPr/>
        <p:txBody>
          <a:bodyPr/>
          <a:lstStyle/>
          <a:p>
            <a:fld id="{87D7641F-1B94-7D48-9980-585AFFC348E4}" type="slidenum">
              <a:rPr lang="en-US" smtClean="0"/>
              <a:pPr/>
              <a:t>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74638"/>
            <a:ext cx="8419223" cy="1143000"/>
          </a:xfrm>
        </p:spPr>
        <p:txBody>
          <a:bodyPr>
            <a:normAutofit/>
          </a:bodyPr>
          <a:lstStyle/>
          <a:p>
            <a:r>
              <a:rPr lang="en-US" dirty="0">
                <a:solidFill>
                  <a:schemeClr val="tx2">
                    <a:lumMod val="60000"/>
                    <a:lumOff val="40000"/>
                  </a:schemeClr>
                </a:solidFill>
                <a:latin typeface="Times New Roman"/>
                <a:cs typeface="Times New Roman"/>
              </a:rPr>
              <a:t>II</a:t>
            </a:r>
            <a:r>
              <a:rPr lang="en-US" dirty="0">
                <a:solidFill>
                  <a:schemeClr val="tx2">
                    <a:lumMod val="60000"/>
                    <a:lumOff val="40000"/>
                  </a:schemeClr>
                </a:solidFill>
              </a:rPr>
              <a:t>. </a:t>
            </a:r>
            <a:r>
              <a:rPr lang="en-US" dirty="0">
                <a:solidFill>
                  <a:srgbClr val="558ED5"/>
                </a:solidFill>
              </a:rPr>
              <a:t>Multivariate Random Variables </a:t>
            </a:r>
            <a:r>
              <a:rPr lang="en-US" sz="1800" baseline="-25000" dirty="0">
                <a:solidFill>
                  <a:srgbClr val="1F497D">
                    <a:lumMod val="60000"/>
                    <a:lumOff val="40000"/>
                  </a:srgbClr>
                </a:solidFill>
              </a:rPr>
              <a:t>1 of 3</a:t>
            </a:r>
            <a:endParaRPr lang="en-US" dirty="0"/>
          </a:p>
        </p:txBody>
      </p:sp>
      <p:pic>
        <p:nvPicPr>
          <p:cNvPr id="21" name="Picture 20" descr="multivar.tif"/>
          <p:cNvPicPr>
            <a:picLocks noChangeAspect="1"/>
          </p:cNvPicPr>
          <p:nvPr/>
        </p:nvPicPr>
        <p:blipFill>
          <a:blip r:embed="rId2"/>
          <a:srcRect l="12919" t="13354" r="9407" b="4840"/>
          <a:stretch>
            <a:fillRect/>
          </a:stretch>
        </p:blipFill>
        <p:spPr>
          <a:xfrm>
            <a:off x="780665" y="1947493"/>
            <a:ext cx="4218902" cy="2850271"/>
          </a:xfrm>
          <a:prstGeom prst="rect">
            <a:avLst/>
          </a:prstGeom>
        </p:spPr>
      </p:pic>
      <p:cxnSp>
        <p:nvCxnSpPr>
          <p:cNvPr id="9" name="Straight Arrow Connector 8"/>
          <p:cNvCxnSpPr/>
          <p:nvPr/>
        </p:nvCxnSpPr>
        <p:spPr>
          <a:xfrm rot="10800000">
            <a:off x="548455" y="4002646"/>
            <a:ext cx="2111576" cy="781769"/>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V="1">
            <a:off x="4249927" y="3201836"/>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flipV="1">
            <a:off x="2660032" y="4122200"/>
            <a:ext cx="2539795" cy="67556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747735" y="2271447"/>
            <a:ext cx="1523591" cy="523220"/>
          </a:xfrm>
          <a:prstGeom prst="rect">
            <a:avLst/>
          </a:prstGeom>
          <a:noFill/>
        </p:spPr>
        <p:txBody>
          <a:bodyPr wrap="none" rtlCol="0">
            <a:spAutoFit/>
          </a:bodyPr>
          <a:lstStyle/>
          <a:p>
            <a:r>
              <a:rPr lang="en-US" sz="2800" i="1" dirty="0" err="1">
                <a:latin typeface="Times New Roman"/>
                <a:cs typeface="Times New Roman"/>
              </a:rPr>
              <a:t>z</a:t>
            </a:r>
            <a:r>
              <a:rPr lang="en-US" sz="2800" i="1" dirty="0">
                <a:latin typeface="Times New Roman"/>
                <a:cs typeface="Times New Roman"/>
              </a:rPr>
              <a:t> =</a:t>
            </a:r>
            <a:r>
              <a:rPr lang="en-US" sz="2800" i="1" dirty="0" err="1">
                <a:latin typeface="Times New Roman"/>
                <a:cs typeface="Times New Roman"/>
              </a:rPr>
              <a:t>f(x,y</a:t>
            </a:r>
            <a:r>
              <a:rPr lang="en-US" sz="2800" i="1" dirty="0">
                <a:latin typeface="Times New Roman"/>
                <a:cs typeface="Times New Roman"/>
              </a:rPr>
              <a:t>)</a:t>
            </a:r>
          </a:p>
        </p:txBody>
      </p:sp>
      <p:sp>
        <p:nvSpPr>
          <p:cNvPr id="46" name="TextBox 45"/>
          <p:cNvSpPr txBox="1"/>
          <p:nvPr/>
        </p:nvSpPr>
        <p:spPr>
          <a:xfrm>
            <a:off x="3922083" y="4274544"/>
            <a:ext cx="505200" cy="584776"/>
          </a:xfrm>
          <a:prstGeom prst="rect">
            <a:avLst/>
          </a:prstGeom>
          <a:noFill/>
        </p:spPr>
        <p:txBody>
          <a:bodyPr wrap="none" rtlCol="0">
            <a:spAutoFit/>
          </a:bodyPr>
          <a:lstStyle/>
          <a:p>
            <a:r>
              <a:rPr lang="en-US" sz="3200" i="1" dirty="0" err="1">
                <a:latin typeface="Times New Roman"/>
                <a:cs typeface="Times New Roman"/>
              </a:rPr>
              <a:t>x</a:t>
            </a:r>
            <a:endParaRPr lang="en-US" sz="3200" i="1" dirty="0">
              <a:latin typeface="Times New Roman"/>
              <a:cs typeface="Times New Roman"/>
            </a:endParaRPr>
          </a:p>
        </p:txBody>
      </p:sp>
      <p:sp>
        <p:nvSpPr>
          <p:cNvPr id="47" name="TextBox 46"/>
          <p:cNvSpPr txBox="1"/>
          <p:nvPr/>
        </p:nvSpPr>
        <p:spPr>
          <a:xfrm>
            <a:off x="1107508" y="4103316"/>
            <a:ext cx="505200" cy="584776"/>
          </a:xfrm>
          <a:prstGeom prst="rect">
            <a:avLst/>
          </a:prstGeom>
          <a:noFill/>
        </p:spPr>
        <p:txBody>
          <a:bodyPr wrap="none" rtlCol="0">
            <a:spAutoFit/>
          </a:bodyPr>
          <a:lstStyle/>
          <a:p>
            <a:r>
              <a:rPr lang="en-US" sz="3200" i="1" dirty="0" err="1">
                <a:latin typeface="Times New Roman"/>
                <a:cs typeface="Times New Roman"/>
              </a:rPr>
              <a:t>y</a:t>
            </a:r>
            <a:endParaRPr lang="en-US" sz="3200" i="1" dirty="0">
              <a:latin typeface="Times New Roman"/>
              <a:cs typeface="Times New Roman"/>
            </a:endParaRPr>
          </a:p>
        </p:txBody>
      </p:sp>
      <p:sp>
        <p:nvSpPr>
          <p:cNvPr id="48" name="TextBox 47"/>
          <p:cNvSpPr txBox="1"/>
          <p:nvPr/>
        </p:nvSpPr>
        <p:spPr>
          <a:xfrm>
            <a:off x="627924" y="1605536"/>
            <a:ext cx="4265118" cy="400110"/>
          </a:xfrm>
          <a:prstGeom prst="rect">
            <a:avLst/>
          </a:prstGeom>
          <a:noFill/>
        </p:spPr>
        <p:txBody>
          <a:bodyPr wrap="none" rtlCol="0">
            <a:spAutoFit/>
          </a:bodyPr>
          <a:lstStyle/>
          <a:p>
            <a:r>
              <a:rPr lang="en-US" sz="2000" dirty="0">
                <a:cs typeface="Times New Roman"/>
              </a:rPr>
              <a:t>Joint Distribution: </a:t>
            </a:r>
            <a:r>
              <a:rPr lang="en-US" sz="2000" i="1" dirty="0">
                <a:latin typeface="Times New Roman"/>
                <a:cs typeface="Times New Roman"/>
              </a:rPr>
              <a:t>P(X=</a:t>
            </a:r>
            <a:r>
              <a:rPr lang="en-US" sz="2000" i="1" dirty="0" err="1">
                <a:latin typeface="Times New Roman"/>
                <a:cs typeface="Times New Roman"/>
              </a:rPr>
              <a:t>x</a:t>
            </a:r>
            <a:r>
              <a:rPr lang="en-US" sz="2000" i="1" dirty="0">
                <a:latin typeface="Times New Roman"/>
                <a:cs typeface="Times New Roman"/>
              </a:rPr>
              <a:t>, Y=</a:t>
            </a:r>
            <a:r>
              <a:rPr lang="en-US" sz="2000" i="1" dirty="0" err="1">
                <a:latin typeface="Times New Roman"/>
                <a:cs typeface="Times New Roman"/>
              </a:rPr>
              <a:t>y</a:t>
            </a:r>
            <a:r>
              <a:rPr lang="en-US" sz="2000" i="1" dirty="0">
                <a:latin typeface="Times New Roman"/>
                <a:cs typeface="Times New Roman"/>
              </a:rPr>
              <a:t>) =</a:t>
            </a:r>
            <a:r>
              <a:rPr lang="en-US" sz="2000" i="1" dirty="0" err="1">
                <a:latin typeface="Times New Roman"/>
                <a:cs typeface="Times New Roman"/>
              </a:rPr>
              <a:t>f(x,y</a:t>
            </a:r>
            <a:r>
              <a:rPr lang="en-US" sz="2000" i="1" dirty="0">
                <a:latin typeface="Times New Roman"/>
                <a:cs typeface="Times New Roman"/>
              </a:rPr>
              <a:t>)</a:t>
            </a:r>
          </a:p>
        </p:txBody>
      </p:sp>
      <p:grpSp>
        <p:nvGrpSpPr>
          <p:cNvPr id="37" name="Group 36"/>
          <p:cNvGrpSpPr/>
          <p:nvPr/>
        </p:nvGrpSpPr>
        <p:grpSpPr>
          <a:xfrm>
            <a:off x="5713121" y="2095660"/>
            <a:ext cx="3397531" cy="4618789"/>
            <a:chOff x="5713121" y="2095660"/>
            <a:chExt cx="3397531" cy="4618789"/>
          </a:xfrm>
        </p:grpSpPr>
        <p:cxnSp>
          <p:nvCxnSpPr>
            <p:cNvPr id="18" name="Straight Arrow Connector 17"/>
            <p:cNvCxnSpPr/>
            <p:nvPr/>
          </p:nvCxnSpPr>
          <p:spPr>
            <a:xfrm flipV="1">
              <a:off x="5713121" y="6243824"/>
              <a:ext cx="3163302" cy="1"/>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pic>
          <p:nvPicPr>
            <p:cNvPr id="11" name="Picture 10" descr="xz.tif"/>
            <p:cNvPicPr>
              <a:picLocks noChangeAspect="1"/>
            </p:cNvPicPr>
            <p:nvPr/>
          </p:nvPicPr>
          <p:blipFill>
            <a:blip r:embed="rId3"/>
            <a:srcRect l="20289" t="4840" r="17438" b="9105"/>
            <a:stretch>
              <a:fillRect/>
            </a:stretch>
          </p:blipFill>
          <p:spPr>
            <a:xfrm>
              <a:off x="5727392" y="2655640"/>
              <a:ext cx="2959408" cy="1481328"/>
            </a:xfrm>
            <a:prstGeom prst="rect">
              <a:avLst/>
            </a:prstGeom>
          </p:spPr>
        </p:pic>
        <p:pic>
          <p:nvPicPr>
            <p:cNvPr id="12" name="Picture 11" descr="yz.tif"/>
            <p:cNvPicPr>
              <a:picLocks noChangeAspect="1"/>
            </p:cNvPicPr>
            <p:nvPr/>
          </p:nvPicPr>
          <p:blipFill>
            <a:blip r:embed="rId4"/>
            <a:srcRect l="12485" t="4840" r="9793" b="7247"/>
            <a:stretch>
              <a:fillRect/>
            </a:stretch>
          </p:blipFill>
          <p:spPr>
            <a:xfrm>
              <a:off x="5727392" y="4859320"/>
              <a:ext cx="2959408" cy="1355966"/>
            </a:xfrm>
            <a:prstGeom prst="rect">
              <a:avLst/>
            </a:prstGeom>
          </p:spPr>
        </p:pic>
        <p:cxnSp>
          <p:nvCxnSpPr>
            <p:cNvPr id="13" name="Straight Arrow Connector 12"/>
            <p:cNvCxnSpPr/>
            <p:nvPr/>
          </p:nvCxnSpPr>
          <p:spPr>
            <a:xfrm rot="16200000" flipV="1">
              <a:off x="4792260" y="3258912"/>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V="1">
              <a:off x="4787517" y="5308692"/>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713121" y="4194045"/>
              <a:ext cx="3163302" cy="1"/>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556746" y="4084567"/>
              <a:ext cx="505200" cy="584776"/>
            </a:xfrm>
            <a:prstGeom prst="rect">
              <a:avLst/>
            </a:prstGeom>
            <a:noFill/>
          </p:spPr>
          <p:txBody>
            <a:bodyPr wrap="none" rtlCol="0">
              <a:spAutoFit/>
            </a:bodyPr>
            <a:lstStyle/>
            <a:p>
              <a:r>
                <a:rPr lang="en-US" sz="3200" i="1" dirty="0" err="1">
                  <a:latin typeface="Times New Roman"/>
                  <a:cs typeface="Times New Roman"/>
                </a:rPr>
                <a:t>x</a:t>
              </a:r>
              <a:endParaRPr lang="en-US" sz="3200" i="1" dirty="0">
                <a:latin typeface="Times New Roman"/>
                <a:cs typeface="Times New Roman"/>
              </a:endParaRPr>
            </a:p>
          </p:txBody>
        </p:sp>
        <p:sp>
          <p:nvSpPr>
            <p:cNvPr id="20" name="TextBox 19"/>
            <p:cNvSpPr txBox="1"/>
            <p:nvPr/>
          </p:nvSpPr>
          <p:spPr>
            <a:xfrm>
              <a:off x="8605452" y="6129673"/>
              <a:ext cx="505200" cy="584776"/>
            </a:xfrm>
            <a:prstGeom prst="rect">
              <a:avLst/>
            </a:prstGeom>
            <a:noFill/>
          </p:spPr>
          <p:txBody>
            <a:bodyPr wrap="none" rtlCol="0">
              <a:spAutoFit/>
            </a:bodyPr>
            <a:lstStyle/>
            <a:p>
              <a:r>
                <a:rPr lang="en-US" sz="3200" i="1" dirty="0" err="1">
                  <a:latin typeface="Times New Roman"/>
                  <a:cs typeface="Times New Roman"/>
                </a:rPr>
                <a:t>y</a:t>
              </a:r>
              <a:endParaRPr lang="en-US" sz="3200" i="1" dirty="0">
                <a:latin typeface="Times New Roman"/>
                <a:cs typeface="Times New Roman"/>
              </a:endParaRPr>
            </a:p>
          </p:txBody>
        </p:sp>
        <p:sp>
          <p:nvSpPr>
            <p:cNvPr id="22" name="TextBox 21"/>
            <p:cNvSpPr txBox="1"/>
            <p:nvPr/>
          </p:nvSpPr>
          <p:spPr>
            <a:xfrm>
              <a:off x="5813018" y="2095660"/>
              <a:ext cx="482758" cy="584776"/>
            </a:xfrm>
            <a:prstGeom prst="rect">
              <a:avLst/>
            </a:prstGeom>
            <a:noFill/>
          </p:spPr>
          <p:txBody>
            <a:bodyPr wrap="none" rtlCol="0">
              <a:spAutoFit/>
            </a:bodyPr>
            <a:lstStyle/>
            <a:p>
              <a:r>
                <a:rPr lang="en-US" sz="3200" i="1" dirty="0" err="1">
                  <a:latin typeface="Times New Roman"/>
                  <a:cs typeface="Times New Roman"/>
                </a:rPr>
                <a:t>z</a:t>
              </a:r>
              <a:endParaRPr lang="en-US" sz="3200" i="1" dirty="0">
                <a:latin typeface="Times New Roman"/>
                <a:cs typeface="Times New Roman"/>
              </a:endParaRPr>
            </a:p>
          </p:txBody>
        </p:sp>
        <p:sp>
          <p:nvSpPr>
            <p:cNvPr id="23" name="TextBox 22"/>
            <p:cNvSpPr txBox="1"/>
            <p:nvPr/>
          </p:nvSpPr>
          <p:spPr>
            <a:xfrm>
              <a:off x="5813018" y="4136334"/>
              <a:ext cx="482758" cy="584776"/>
            </a:xfrm>
            <a:prstGeom prst="rect">
              <a:avLst/>
            </a:prstGeom>
            <a:noFill/>
          </p:spPr>
          <p:txBody>
            <a:bodyPr wrap="none" rtlCol="0">
              <a:spAutoFit/>
            </a:bodyPr>
            <a:lstStyle/>
            <a:p>
              <a:r>
                <a:rPr lang="en-US" sz="3200" i="1" dirty="0" err="1">
                  <a:latin typeface="Times New Roman"/>
                  <a:cs typeface="Times New Roman"/>
                </a:rPr>
                <a:t>z</a:t>
              </a:r>
              <a:endParaRPr lang="en-US" sz="3200" i="1" dirty="0">
                <a:latin typeface="Times New Roman"/>
                <a:cs typeface="Times New Roman"/>
              </a:endParaRPr>
            </a:p>
          </p:txBody>
        </p:sp>
        <p:sp>
          <p:nvSpPr>
            <p:cNvPr id="24" name="TextBox 23"/>
            <p:cNvSpPr txBox="1"/>
            <p:nvPr/>
          </p:nvSpPr>
          <p:spPr>
            <a:xfrm>
              <a:off x="6264864" y="2328522"/>
              <a:ext cx="2677290" cy="369332"/>
            </a:xfrm>
            <a:prstGeom prst="rect">
              <a:avLst/>
            </a:prstGeom>
            <a:noFill/>
          </p:spPr>
          <p:txBody>
            <a:bodyPr wrap="none" rtlCol="0">
              <a:spAutoFit/>
            </a:bodyPr>
            <a:lstStyle/>
            <a:p>
              <a:r>
                <a:rPr lang="en-US" dirty="0"/>
                <a:t>Marginal Distribution of </a:t>
              </a:r>
              <a:r>
                <a:rPr lang="en-US" i="1" dirty="0">
                  <a:latin typeface="Times New Roman"/>
                  <a:cs typeface="Times New Roman"/>
                </a:rPr>
                <a:t>X</a:t>
              </a:r>
            </a:p>
          </p:txBody>
        </p:sp>
        <p:sp>
          <p:nvSpPr>
            <p:cNvPr id="25" name="TextBox 24"/>
            <p:cNvSpPr txBox="1"/>
            <p:nvPr/>
          </p:nvSpPr>
          <p:spPr>
            <a:xfrm>
              <a:off x="6295776" y="4599749"/>
              <a:ext cx="2664666" cy="369332"/>
            </a:xfrm>
            <a:prstGeom prst="rect">
              <a:avLst/>
            </a:prstGeom>
            <a:noFill/>
          </p:spPr>
          <p:txBody>
            <a:bodyPr wrap="none" rtlCol="0">
              <a:spAutoFit/>
            </a:bodyPr>
            <a:lstStyle/>
            <a:p>
              <a:r>
                <a:rPr lang="en-US" dirty="0"/>
                <a:t>Marginal Distribution of </a:t>
              </a:r>
              <a:r>
                <a:rPr lang="en-US" i="1" dirty="0">
                  <a:latin typeface="Times New Roman"/>
                  <a:cs typeface="Times New Roman"/>
                </a:rPr>
                <a:t>Y</a:t>
              </a:r>
            </a:p>
          </p:txBody>
        </p:sp>
      </p:grpSp>
      <p:grpSp>
        <p:nvGrpSpPr>
          <p:cNvPr id="35" name="Group 34"/>
          <p:cNvGrpSpPr/>
          <p:nvPr/>
        </p:nvGrpSpPr>
        <p:grpSpPr>
          <a:xfrm>
            <a:off x="457200" y="4969081"/>
            <a:ext cx="4188139" cy="1745368"/>
            <a:chOff x="457200" y="4969081"/>
            <a:chExt cx="4188139" cy="1745368"/>
          </a:xfrm>
        </p:grpSpPr>
        <p:pic>
          <p:nvPicPr>
            <p:cNvPr id="29" name="Picture 2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652464" y="5000876"/>
              <a:ext cx="3269620" cy="1128797"/>
            </a:xfrm>
            <a:prstGeom prst="rect">
              <a:avLst/>
            </a:prstGeom>
          </p:spPr>
        </p:pic>
        <p:pic>
          <p:nvPicPr>
            <p:cNvPr id="30" name="Picture 2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592303" y="6101523"/>
              <a:ext cx="2333204" cy="570814"/>
            </a:xfrm>
            <a:prstGeom prst="rect">
              <a:avLst/>
            </a:prstGeom>
          </p:spPr>
        </p:pic>
        <p:sp>
          <p:nvSpPr>
            <p:cNvPr id="31" name="TextBox 30"/>
            <p:cNvSpPr txBox="1"/>
            <p:nvPr/>
          </p:nvSpPr>
          <p:spPr>
            <a:xfrm>
              <a:off x="2999035" y="6186748"/>
              <a:ext cx="1646304" cy="369332"/>
            </a:xfrm>
            <a:prstGeom prst="rect">
              <a:avLst/>
            </a:prstGeom>
            <a:noFill/>
          </p:spPr>
          <p:txBody>
            <a:bodyPr wrap="none" rtlCol="0">
              <a:spAutoFit/>
            </a:bodyPr>
            <a:lstStyle/>
            <a:p>
              <a:r>
                <a:rPr lang="en-US" dirty="0"/>
                <a:t>(Normalization)</a:t>
              </a:r>
            </a:p>
          </p:txBody>
        </p:sp>
        <p:sp>
          <p:nvSpPr>
            <p:cNvPr id="32" name="Rectangle 31"/>
            <p:cNvSpPr/>
            <p:nvPr/>
          </p:nvSpPr>
          <p:spPr>
            <a:xfrm>
              <a:off x="457200" y="4969081"/>
              <a:ext cx="4188139" cy="174536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Slide Number Placeholder 33"/>
          <p:cNvSpPr>
            <a:spLocks noGrp="1"/>
          </p:cNvSpPr>
          <p:nvPr>
            <p:ph type="sldNum" sz="quarter" idx="12"/>
          </p:nvPr>
        </p:nvSpPr>
        <p:spPr/>
        <p:txBody>
          <a:bodyPr/>
          <a:lstStyle/>
          <a:p>
            <a:fld id="{87D7641F-1B94-7D48-9980-585AFFC348E4}"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306" cy="1143000"/>
          </a:xfrm>
        </p:spPr>
        <p:txBody>
          <a:bodyPr>
            <a:normAutofit/>
          </a:bodyPr>
          <a:lstStyle/>
          <a:p>
            <a:r>
              <a:rPr lang="en-US" dirty="0">
                <a:solidFill>
                  <a:schemeClr val="tx2">
                    <a:lumMod val="60000"/>
                    <a:lumOff val="40000"/>
                  </a:schemeClr>
                </a:solidFill>
                <a:latin typeface="Times New Roman"/>
                <a:cs typeface="Times New Roman"/>
              </a:rPr>
              <a:t>II</a:t>
            </a:r>
            <a:r>
              <a:rPr lang="en-US" dirty="0">
                <a:solidFill>
                  <a:schemeClr val="tx2">
                    <a:lumMod val="60000"/>
                    <a:lumOff val="40000"/>
                  </a:schemeClr>
                </a:solidFill>
              </a:rPr>
              <a:t>. </a:t>
            </a:r>
            <a:r>
              <a:rPr lang="en-US" dirty="0">
                <a:solidFill>
                  <a:srgbClr val="558ED5"/>
                </a:solidFill>
              </a:rPr>
              <a:t>Multivariate Random Variables </a:t>
            </a:r>
            <a:r>
              <a:rPr lang="en-US" sz="1800" baseline="-25000" dirty="0">
                <a:solidFill>
                  <a:srgbClr val="1F497D">
                    <a:lumMod val="60000"/>
                    <a:lumOff val="40000"/>
                  </a:srgbClr>
                </a:solidFill>
              </a:rPr>
              <a:t>2 of 3</a:t>
            </a:r>
            <a:endParaRPr lang="en-US" dirty="0"/>
          </a:p>
        </p:txBody>
      </p:sp>
      <p:sp>
        <p:nvSpPr>
          <p:cNvPr id="7" name="Content Placeholder 6"/>
          <p:cNvSpPr>
            <a:spLocks noGrp="1"/>
          </p:cNvSpPr>
          <p:nvPr>
            <p:ph idx="1"/>
          </p:nvPr>
        </p:nvSpPr>
        <p:spPr>
          <a:xfrm>
            <a:off x="457200" y="1669464"/>
            <a:ext cx="8229600" cy="4525963"/>
          </a:xfrm>
        </p:spPr>
        <p:txBody>
          <a:bodyPr/>
          <a:lstStyle/>
          <a:p>
            <a:r>
              <a:rPr lang="en-US" dirty="0">
                <a:solidFill>
                  <a:srgbClr val="6A5ACD"/>
                </a:solidFill>
              </a:rPr>
              <a:t>Covariance</a:t>
            </a:r>
            <a:r>
              <a:rPr lang="en-US" dirty="0">
                <a:solidFill>
                  <a:schemeClr val="tx1">
                    <a:lumMod val="65000"/>
                    <a:lumOff val="35000"/>
                  </a:schemeClr>
                </a:solidFill>
              </a:rPr>
              <a:t>:</a:t>
            </a:r>
            <a:r>
              <a:rPr lang="en-US" dirty="0">
                <a:solidFill>
                  <a:srgbClr val="595959"/>
                </a:solidFill>
              </a:rPr>
              <a:t> Is a measure of how much two* random variables change together.</a:t>
            </a:r>
          </a:p>
          <a:p>
            <a:endParaRPr lang="en-US" dirty="0">
              <a:solidFill>
                <a:srgbClr val="595959"/>
              </a:solidFill>
            </a:endParaRPr>
          </a:p>
          <a:p>
            <a:endParaRPr lang="en-US" dirty="0">
              <a:solidFill>
                <a:srgbClr val="595959"/>
              </a:solidFill>
            </a:endParaRPr>
          </a:p>
          <a:p>
            <a:r>
              <a:rPr lang="en-US" dirty="0">
                <a:solidFill>
                  <a:srgbClr val="6A5ACD"/>
                </a:solidFill>
              </a:rPr>
              <a:t>Correlation</a:t>
            </a:r>
            <a:r>
              <a:rPr lang="en-US" dirty="0">
                <a:solidFill>
                  <a:srgbClr val="595959"/>
                </a:solidFill>
              </a:rPr>
              <a:t>: Is a measure of the relation between two random variables.</a:t>
            </a:r>
          </a:p>
        </p:txBody>
      </p:sp>
      <p:pic>
        <p:nvPicPr>
          <p:cNvPr id="8" name="Picture 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47408" y="3031758"/>
            <a:ext cx="5221224" cy="349976"/>
          </a:xfrm>
          <a:prstGeom prst="rect">
            <a:avLst/>
          </a:prstGeom>
        </p:spPr>
      </p:pic>
      <p:pic>
        <p:nvPicPr>
          <p:cNvPr id="10" name="Picture 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847408" y="5030585"/>
            <a:ext cx="4718304" cy="772261"/>
          </a:xfrm>
          <a:prstGeom prst="rect">
            <a:avLst/>
          </a:prstGeom>
        </p:spPr>
      </p:pic>
      <p:pic>
        <p:nvPicPr>
          <p:cNvPr id="11" name="Picture 1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1744310" y="5888828"/>
            <a:ext cx="1929384" cy="292330"/>
          </a:xfrm>
          <a:prstGeom prst="rect">
            <a:avLst/>
          </a:prstGeom>
        </p:spPr>
      </p:pic>
      <p:sp>
        <p:nvSpPr>
          <p:cNvPr id="12" name="TextBox 11"/>
          <p:cNvSpPr txBox="1"/>
          <p:nvPr/>
        </p:nvSpPr>
        <p:spPr>
          <a:xfrm>
            <a:off x="5640502" y="5172444"/>
            <a:ext cx="2842996" cy="461665"/>
          </a:xfrm>
          <a:prstGeom prst="rect">
            <a:avLst/>
          </a:prstGeom>
          <a:noFill/>
        </p:spPr>
        <p:txBody>
          <a:bodyPr wrap="none" rtlCol="0">
            <a:spAutoFit/>
          </a:bodyPr>
          <a:lstStyle/>
          <a:p>
            <a:r>
              <a:rPr lang="en-US" sz="2400" dirty="0">
                <a:solidFill>
                  <a:srgbClr val="595959"/>
                </a:solidFill>
              </a:rPr>
              <a:t>(Does not have units)</a:t>
            </a:r>
          </a:p>
        </p:txBody>
      </p:sp>
      <p:sp>
        <p:nvSpPr>
          <p:cNvPr id="13" name="TextBox 12"/>
          <p:cNvSpPr txBox="1"/>
          <p:nvPr/>
        </p:nvSpPr>
        <p:spPr>
          <a:xfrm>
            <a:off x="813427" y="5745770"/>
            <a:ext cx="975898" cy="461665"/>
          </a:xfrm>
          <a:prstGeom prst="rect">
            <a:avLst/>
          </a:prstGeom>
          <a:noFill/>
        </p:spPr>
        <p:txBody>
          <a:bodyPr wrap="none" rtlCol="0">
            <a:spAutoFit/>
          </a:bodyPr>
          <a:lstStyle/>
          <a:p>
            <a:r>
              <a:rPr lang="en-US" sz="2400" dirty="0">
                <a:solidFill>
                  <a:srgbClr val="595959"/>
                </a:solidFill>
              </a:rPr>
              <a:t>where</a:t>
            </a:r>
          </a:p>
        </p:txBody>
      </p:sp>
      <p:sp>
        <p:nvSpPr>
          <p:cNvPr id="14" name="TextBox 13"/>
          <p:cNvSpPr txBox="1"/>
          <p:nvPr/>
        </p:nvSpPr>
        <p:spPr>
          <a:xfrm>
            <a:off x="3796412" y="6363937"/>
            <a:ext cx="4688378" cy="369332"/>
          </a:xfrm>
          <a:prstGeom prst="rect">
            <a:avLst/>
          </a:prstGeom>
          <a:noFill/>
        </p:spPr>
        <p:txBody>
          <a:bodyPr wrap="none" rtlCol="0">
            <a:spAutoFit/>
          </a:bodyPr>
          <a:lstStyle/>
          <a:p>
            <a:r>
              <a:rPr lang="en-US" dirty="0">
                <a:solidFill>
                  <a:srgbClr val="595959"/>
                </a:solidFill>
              </a:rPr>
              <a:t>*There can be more than two random variables.</a:t>
            </a:r>
          </a:p>
        </p:txBody>
      </p:sp>
      <p:sp>
        <p:nvSpPr>
          <p:cNvPr id="15" name="Slide Number Placeholder 14"/>
          <p:cNvSpPr>
            <a:spLocks noGrp="1"/>
          </p:cNvSpPr>
          <p:nvPr>
            <p:ph type="sldNum" sz="quarter" idx="12"/>
          </p:nvPr>
        </p:nvSpPr>
        <p:spPr/>
        <p:txBody>
          <a:bodyPr/>
          <a:lstStyle/>
          <a:p>
            <a:fld id="{87D7641F-1B94-7D48-9980-585AFFC348E4}"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1852" cy="1143000"/>
          </a:xfrm>
        </p:spPr>
        <p:txBody>
          <a:bodyPr>
            <a:normAutofit/>
          </a:bodyPr>
          <a:lstStyle/>
          <a:p>
            <a:r>
              <a:rPr lang="en-US" dirty="0">
                <a:solidFill>
                  <a:schemeClr val="tx2">
                    <a:lumMod val="60000"/>
                    <a:lumOff val="40000"/>
                  </a:schemeClr>
                </a:solidFill>
                <a:latin typeface="Times New Roman"/>
                <a:cs typeface="Times New Roman"/>
              </a:rPr>
              <a:t>II</a:t>
            </a:r>
            <a:r>
              <a:rPr lang="en-US" dirty="0">
                <a:solidFill>
                  <a:schemeClr val="tx2">
                    <a:lumMod val="60000"/>
                    <a:lumOff val="40000"/>
                  </a:schemeClr>
                </a:solidFill>
              </a:rPr>
              <a:t>. </a:t>
            </a:r>
            <a:r>
              <a:rPr lang="en-US" dirty="0">
                <a:solidFill>
                  <a:srgbClr val="558ED5"/>
                </a:solidFill>
              </a:rPr>
              <a:t>Multivariate Random Variables </a:t>
            </a:r>
            <a:r>
              <a:rPr lang="en-US" sz="1800" baseline="-25000" dirty="0">
                <a:solidFill>
                  <a:srgbClr val="1F497D">
                    <a:lumMod val="60000"/>
                    <a:lumOff val="40000"/>
                  </a:srgbClr>
                </a:solidFill>
              </a:rPr>
              <a:t>3 of 3</a:t>
            </a:r>
            <a:endParaRPr lang="en-US" dirty="0"/>
          </a:p>
        </p:txBody>
      </p:sp>
      <p:pic>
        <p:nvPicPr>
          <p:cNvPr id="16" name="Picture 15" descr="corr.png"/>
          <p:cNvPicPr>
            <a:picLocks noChangeAspect="1"/>
          </p:cNvPicPr>
          <p:nvPr/>
        </p:nvPicPr>
        <p:blipFill>
          <a:blip r:embed="rId2"/>
          <a:stretch>
            <a:fillRect/>
          </a:stretch>
        </p:blipFill>
        <p:spPr>
          <a:xfrm>
            <a:off x="1241553" y="3010747"/>
            <a:ext cx="6728330" cy="2825246"/>
          </a:xfrm>
          <a:prstGeom prst="rect">
            <a:avLst/>
          </a:prstGeom>
        </p:spPr>
      </p:pic>
      <p:sp>
        <p:nvSpPr>
          <p:cNvPr id="17" name="TextBox 16"/>
          <p:cNvSpPr txBox="1"/>
          <p:nvPr/>
        </p:nvSpPr>
        <p:spPr>
          <a:xfrm>
            <a:off x="538670" y="1586337"/>
            <a:ext cx="7359858" cy="461665"/>
          </a:xfrm>
          <a:prstGeom prst="rect">
            <a:avLst/>
          </a:prstGeom>
          <a:noFill/>
        </p:spPr>
        <p:txBody>
          <a:bodyPr wrap="none" rtlCol="0">
            <a:spAutoFit/>
          </a:bodyPr>
          <a:lstStyle/>
          <a:p>
            <a:r>
              <a:rPr lang="en-US" sz="2400" dirty="0">
                <a:solidFill>
                  <a:srgbClr val="595959"/>
                </a:solidFill>
              </a:rPr>
              <a:t>Examples of Correlations between Two Random Variables</a:t>
            </a:r>
          </a:p>
        </p:txBody>
      </p:sp>
      <p:sp>
        <p:nvSpPr>
          <p:cNvPr id="18" name="TextBox 17"/>
          <p:cNvSpPr txBox="1"/>
          <p:nvPr/>
        </p:nvSpPr>
        <p:spPr>
          <a:xfrm>
            <a:off x="228336" y="6345978"/>
            <a:ext cx="5993122" cy="369332"/>
          </a:xfrm>
          <a:prstGeom prst="rect">
            <a:avLst/>
          </a:prstGeom>
          <a:solidFill>
            <a:srgbClr val="FFFF00">
              <a:alpha val="25000"/>
            </a:srgbClr>
          </a:solidFill>
          <a:ln w="25400">
            <a:solidFill>
              <a:schemeClr val="tx1">
                <a:lumMod val="65000"/>
                <a:lumOff val="35000"/>
              </a:schemeClr>
            </a:solidFill>
          </a:ln>
        </p:spPr>
        <p:txBody>
          <a:bodyPr wrap="none" rtlCol="0">
            <a:spAutoFit/>
          </a:bodyPr>
          <a:lstStyle/>
          <a:p>
            <a:r>
              <a:rPr lang="en-US" dirty="0">
                <a:solidFill>
                  <a:srgbClr val="595959"/>
                </a:solidFill>
              </a:rPr>
              <a:t>Covariance and correlation measure only linear dependence.</a:t>
            </a:r>
          </a:p>
        </p:txBody>
      </p:sp>
      <p:sp>
        <p:nvSpPr>
          <p:cNvPr id="19" name="Rectangle 18"/>
          <p:cNvSpPr/>
          <p:nvPr/>
        </p:nvSpPr>
        <p:spPr>
          <a:xfrm>
            <a:off x="1241553" y="2685917"/>
            <a:ext cx="6728330" cy="346399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1312908" y="2186502"/>
            <a:ext cx="6585620" cy="1723187"/>
            <a:chOff x="1312908" y="2186502"/>
            <a:chExt cx="6585620" cy="1723187"/>
          </a:xfrm>
        </p:grpSpPr>
        <p:sp>
          <p:nvSpPr>
            <p:cNvPr id="20" name="Rectangle 19"/>
            <p:cNvSpPr/>
            <p:nvPr/>
          </p:nvSpPr>
          <p:spPr>
            <a:xfrm>
              <a:off x="1312908" y="2982209"/>
              <a:ext cx="941872" cy="898942"/>
            </a:xfrm>
            <a:prstGeom prst="rect">
              <a:avLst/>
            </a:prstGeom>
            <a:solidFill>
              <a:schemeClr val="accent2">
                <a:lumMod val="60000"/>
                <a:lumOff val="40000"/>
                <a:alpha val="13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956656" y="3010747"/>
              <a:ext cx="941872" cy="898942"/>
            </a:xfrm>
            <a:prstGeom prst="rect">
              <a:avLst/>
            </a:prstGeom>
            <a:solidFill>
              <a:schemeClr val="accent2">
                <a:lumMod val="60000"/>
                <a:lumOff val="40000"/>
                <a:alpha val="13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065999" y="2186502"/>
              <a:ext cx="3150885" cy="369332"/>
            </a:xfrm>
            <a:prstGeom prst="rect">
              <a:avLst/>
            </a:prstGeom>
            <a:noFill/>
          </p:spPr>
          <p:txBody>
            <a:bodyPr wrap="none" rtlCol="0">
              <a:spAutoFit/>
            </a:bodyPr>
            <a:lstStyle/>
            <a:p>
              <a:r>
                <a:rPr lang="en-US" dirty="0">
                  <a:solidFill>
                    <a:srgbClr val="595959"/>
                  </a:solidFill>
                </a:rPr>
                <a:t>Strongly correlated*  (</a:t>
              </a:r>
              <a:r>
                <a:rPr lang="en-US" i="1" dirty="0" err="1">
                  <a:solidFill>
                    <a:srgbClr val="595959"/>
                  </a:solidFill>
                  <a:latin typeface="Times New Roman"/>
                  <a:cs typeface="Times New Roman"/>
                </a:rPr>
                <a:t>ρ</a:t>
              </a:r>
              <a:r>
                <a:rPr lang="en-US" i="1" dirty="0">
                  <a:solidFill>
                    <a:srgbClr val="595959"/>
                  </a:solidFill>
                  <a:latin typeface="Times New Roman"/>
                  <a:cs typeface="Times New Roman"/>
                </a:rPr>
                <a:t> </a:t>
              </a:r>
              <a:r>
                <a:rPr lang="en-US" i="1" baseline="-25000" dirty="0">
                  <a:solidFill>
                    <a:srgbClr val="595959"/>
                  </a:solidFill>
                  <a:latin typeface="Times New Roman"/>
                  <a:cs typeface="Times New Roman"/>
                </a:rPr>
                <a:t>X,Y </a:t>
              </a:r>
              <a:r>
                <a:rPr lang="en-US" i="1" dirty="0">
                  <a:solidFill>
                    <a:srgbClr val="595959"/>
                  </a:solidFill>
                  <a:latin typeface="Times New Roman"/>
                  <a:cs typeface="Times New Roman"/>
                </a:rPr>
                <a:t>=±1</a:t>
              </a:r>
              <a:r>
                <a:rPr lang="en-US" dirty="0">
                  <a:solidFill>
                    <a:srgbClr val="595959"/>
                  </a:solidFill>
                </a:rPr>
                <a:t>)</a:t>
              </a:r>
            </a:p>
          </p:txBody>
        </p:sp>
        <p:cxnSp>
          <p:nvCxnSpPr>
            <p:cNvPr id="24" name="Straight Arrow Connector 23"/>
            <p:cNvCxnSpPr>
              <a:stCxn id="22" idx="1"/>
            </p:cNvCxnSpPr>
            <p:nvPr/>
          </p:nvCxnSpPr>
          <p:spPr>
            <a:xfrm rot="10800000" flipV="1">
              <a:off x="1912281" y="2371168"/>
              <a:ext cx="1153718" cy="525426"/>
            </a:xfrm>
            <a:prstGeom prst="straightConnector1">
              <a:avLst/>
            </a:prstGeom>
            <a:ln>
              <a:solidFill>
                <a:srgbClr val="B22222"/>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59003" y="2385437"/>
              <a:ext cx="1204715" cy="525427"/>
            </a:xfrm>
            <a:prstGeom prst="straightConnector1">
              <a:avLst/>
            </a:prstGeom>
            <a:ln>
              <a:solidFill>
                <a:srgbClr val="B22222"/>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312908" y="4894240"/>
            <a:ext cx="7469513" cy="1606707"/>
            <a:chOff x="1312908" y="4894240"/>
            <a:chExt cx="7469513" cy="1606707"/>
          </a:xfrm>
        </p:grpSpPr>
        <p:sp>
          <p:nvSpPr>
            <p:cNvPr id="28" name="Rectangle 27"/>
            <p:cNvSpPr/>
            <p:nvPr/>
          </p:nvSpPr>
          <p:spPr>
            <a:xfrm>
              <a:off x="1312908" y="4894240"/>
              <a:ext cx="6585620" cy="956022"/>
            </a:xfrm>
            <a:prstGeom prst="rect">
              <a:avLst/>
            </a:prstGeom>
            <a:solidFill>
              <a:schemeClr val="accent3">
                <a:lumMod val="40000"/>
                <a:lumOff val="60000"/>
                <a:alpha val="20000"/>
              </a:schemeClr>
            </a:solidFill>
            <a:ln w="254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840025" y="6131615"/>
              <a:ext cx="1942396" cy="369332"/>
            </a:xfrm>
            <a:prstGeom prst="rect">
              <a:avLst/>
            </a:prstGeom>
            <a:noFill/>
          </p:spPr>
          <p:txBody>
            <a:bodyPr wrap="none" rtlCol="0">
              <a:spAutoFit/>
            </a:bodyPr>
            <a:lstStyle/>
            <a:p>
              <a:r>
                <a:rPr lang="en-US" dirty="0">
                  <a:solidFill>
                    <a:srgbClr val="595959"/>
                  </a:solidFill>
                </a:rPr>
                <a:t>Weakly correlated.</a:t>
              </a:r>
            </a:p>
          </p:txBody>
        </p:sp>
        <p:cxnSp>
          <p:nvCxnSpPr>
            <p:cNvPr id="31" name="Straight Arrow Connector 30"/>
            <p:cNvCxnSpPr/>
            <p:nvPr/>
          </p:nvCxnSpPr>
          <p:spPr>
            <a:xfrm rot="10800000">
              <a:off x="4823524" y="5964418"/>
              <a:ext cx="2081296" cy="391932"/>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23" name="Slide Number Placeholder 22"/>
          <p:cNvSpPr>
            <a:spLocks noGrp="1"/>
          </p:cNvSpPr>
          <p:nvPr>
            <p:ph type="sldNum" sz="quarter" idx="12"/>
          </p:nvPr>
        </p:nvSpPr>
        <p:spPr/>
        <p:txBody>
          <a:bodyPr/>
          <a:lstStyle/>
          <a:p>
            <a:fld id="{87D7641F-1B94-7D48-9980-585AFFC348E4}" type="slidenum">
              <a:rPr lang="en-US" smtClean="0"/>
              <a:pPr/>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ist.tif"/>
          <p:cNvPicPr>
            <a:picLocks noChangeAspect="1"/>
          </p:cNvPicPr>
          <p:nvPr/>
        </p:nvPicPr>
        <p:blipFill>
          <a:blip r:embed="rId2"/>
          <a:stretch>
            <a:fillRect/>
          </a:stretch>
        </p:blipFill>
        <p:spPr>
          <a:xfrm>
            <a:off x="2823845" y="4500547"/>
            <a:ext cx="2651760" cy="2055827"/>
          </a:xfrm>
          <a:prstGeom prst="rect">
            <a:avLst/>
          </a:prstGeom>
        </p:spPr>
      </p:pic>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III</a:t>
            </a:r>
            <a:r>
              <a:rPr lang="en-US" dirty="0">
                <a:solidFill>
                  <a:schemeClr val="tx2">
                    <a:lumMod val="60000"/>
                    <a:lumOff val="40000"/>
                  </a:schemeClr>
                </a:solidFill>
              </a:rPr>
              <a:t>. </a:t>
            </a:r>
            <a:r>
              <a:rPr lang="en-US" dirty="0">
                <a:solidFill>
                  <a:srgbClr val="558ED5"/>
                </a:solidFill>
              </a:rPr>
              <a:t>Statistics </a:t>
            </a:r>
            <a:r>
              <a:rPr lang="en-US" sz="1800" baseline="-25000" dirty="0">
                <a:solidFill>
                  <a:srgbClr val="1F497D">
                    <a:lumMod val="60000"/>
                    <a:lumOff val="40000"/>
                  </a:srgbClr>
                </a:solidFill>
              </a:rPr>
              <a:t>1</a:t>
            </a:r>
            <a:r>
              <a:rPr lang="en-US" sz="1800" dirty="0">
                <a:solidFill>
                  <a:srgbClr val="1F497D">
                    <a:lumMod val="60000"/>
                    <a:lumOff val="40000"/>
                  </a:srgbClr>
                </a:solidFill>
              </a:rPr>
              <a:t> </a:t>
            </a:r>
            <a:r>
              <a:rPr lang="en-US" sz="1800" baseline="-25000" dirty="0">
                <a:solidFill>
                  <a:srgbClr val="1F497D">
                    <a:lumMod val="60000"/>
                    <a:lumOff val="40000"/>
                  </a:srgbClr>
                </a:solidFill>
              </a:rPr>
              <a:t>of 2</a:t>
            </a:r>
            <a:endParaRPr lang="en-US" dirty="0"/>
          </a:p>
        </p:txBody>
      </p:sp>
      <p:sp>
        <p:nvSpPr>
          <p:cNvPr id="4" name="Content Placeholder 3"/>
          <p:cNvSpPr>
            <a:spLocks noGrp="1"/>
          </p:cNvSpPr>
          <p:nvPr>
            <p:ph idx="1"/>
          </p:nvPr>
        </p:nvSpPr>
        <p:spPr/>
        <p:txBody>
          <a:bodyPr>
            <a:normAutofit/>
          </a:bodyPr>
          <a:lstStyle/>
          <a:p>
            <a:r>
              <a:rPr lang="en-US" sz="2800" dirty="0"/>
              <a:t>In practice (quite often) we have a sample of data from un unknown distribution </a:t>
            </a:r>
            <a:r>
              <a:rPr lang="en-US" sz="2800" i="1" dirty="0" err="1">
                <a:latin typeface="Times New Roman"/>
                <a:cs typeface="Times New Roman"/>
              </a:rPr>
              <a:t>f</a:t>
            </a:r>
            <a:r>
              <a:rPr lang="en-US" sz="2800" dirty="0"/>
              <a:t>.</a:t>
            </a:r>
          </a:p>
        </p:txBody>
      </p:sp>
      <p:pic>
        <p:nvPicPr>
          <p:cNvPr id="5" name="Picture 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308100" y="2960688"/>
            <a:ext cx="2921000" cy="520700"/>
          </a:xfrm>
          <a:prstGeom prst="rect">
            <a:avLst/>
          </a:prstGeom>
        </p:spPr>
      </p:pic>
      <p:sp>
        <p:nvSpPr>
          <p:cNvPr id="6" name="Left Brace 5"/>
          <p:cNvSpPr/>
          <p:nvPr/>
        </p:nvSpPr>
        <p:spPr>
          <a:xfrm rot="16200000">
            <a:off x="1804686" y="2917722"/>
            <a:ext cx="500077" cy="1627408"/>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236745" y="3938221"/>
            <a:ext cx="1586116" cy="646331"/>
          </a:xfrm>
          <a:prstGeom prst="rect">
            <a:avLst/>
          </a:prstGeom>
          <a:noFill/>
        </p:spPr>
        <p:txBody>
          <a:bodyPr wrap="none" rtlCol="0">
            <a:spAutoFit/>
          </a:bodyPr>
          <a:lstStyle/>
          <a:p>
            <a:r>
              <a:rPr lang="en-US" dirty="0"/>
              <a:t>Sample of data</a:t>
            </a:r>
          </a:p>
          <a:p>
            <a:r>
              <a:rPr lang="en-US" dirty="0"/>
              <a:t>      (</a:t>
            </a:r>
            <a:r>
              <a:rPr lang="en-US" dirty="0">
                <a:solidFill>
                  <a:srgbClr val="6A5ACD"/>
                </a:solidFill>
              </a:rPr>
              <a:t>have</a:t>
            </a:r>
            <a:r>
              <a:rPr lang="en-US" dirty="0"/>
              <a:t>)</a:t>
            </a:r>
          </a:p>
        </p:txBody>
      </p:sp>
      <p:sp>
        <p:nvSpPr>
          <p:cNvPr id="8" name="Left Brace 7"/>
          <p:cNvSpPr/>
          <p:nvPr/>
        </p:nvSpPr>
        <p:spPr>
          <a:xfrm rot="16200000">
            <a:off x="3493497" y="3046461"/>
            <a:ext cx="500077" cy="1332274"/>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873329" y="3919393"/>
            <a:ext cx="2226428" cy="646331"/>
          </a:xfrm>
          <a:prstGeom prst="rect">
            <a:avLst/>
          </a:prstGeom>
          <a:noFill/>
        </p:spPr>
        <p:txBody>
          <a:bodyPr wrap="none" rtlCol="0">
            <a:spAutoFit/>
          </a:bodyPr>
          <a:lstStyle/>
          <a:p>
            <a:r>
              <a:rPr lang="en-US" dirty="0"/>
              <a:t>Unknown distribution</a:t>
            </a:r>
          </a:p>
          <a:p>
            <a:r>
              <a:rPr lang="en-US" dirty="0"/>
              <a:t>           (</a:t>
            </a:r>
            <a:r>
              <a:rPr lang="en-US" dirty="0">
                <a:solidFill>
                  <a:srgbClr val="6A5ACD"/>
                </a:solidFill>
              </a:rPr>
              <a:t>want</a:t>
            </a:r>
            <a:r>
              <a:rPr lang="en-US" dirty="0"/>
              <a:t>)</a:t>
            </a:r>
          </a:p>
        </p:txBody>
      </p:sp>
      <p:cxnSp>
        <p:nvCxnSpPr>
          <p:cNvPr id="11" name="Straight Arrow Connector 10"/>
          <p:cNvCxnSpPr/>
          <p:nvPr/>
        </p:nvCxnSpPr>
        <p:spPr>
          <a:xfrm>
            <a:off x="2397490" y="4408765"/>
            <a:ext cx="94187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ight Brace 11"/>
          <p:cNvSpPr/>
          <p:nvPr/>
        </p:nvSpPr>
        <p:spPr>
          <a:xfrm>
            <a:off x="4899963" y="2946419"/>
            <a:ext cx="480117" cy="16050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5422891" y="3310390"/>
            <a:ext cx="3268292" cy="830997"/>
          </a:xfrm>
          <a:prstGeom prst="rect">
            <a:avLst/>
          </a:prstGeom>
          <a:noFill/>
        </p:spPr>
        <p:txBody>
          <a:bodyPr wrap="none" rtlCol="0">
            <a:spAutoFit/>
          </a:bodyPr>
          <a:lstStyle/>
          <a:p>
            <a:r>
              <a:rPr lang="en-US" sz="2400" dirty="0"/>
              <a:t>Compute the sample   </a:t>
            </a:r>
          </a:p>
          <a:p>
            <a:r>
              <a:rPr lang="en-US" sz="2400" dirty="0"/>
              <a:t>moments via estimators. </a:t>
            </a:r>
          </a:p>
        </p:txBody>
      </p:sp>
      <p:graphicFrame>
        <p:nvGraphicFramePr>
          <p:cNvPr id="15" name="Table 14"/>
          <p:cNvGraphicFramePr>
            <a:graphicFrameLocks noGrp="1" noChangeAspect="1"/>
          </p:cNvGraphicFramePr>
          <p:nvPr/>
        </p:nvGraphicFramePr>
        <p:xfrm>
          <a:off x="895973" y="4802173"/>
          <a:ext cx="1870009" cy="548640"/>
        </p:xfrm>
        <a:graphic>
          <a:graphicData uri="http://schemas.openxmlformats.org/drawingml/2006/table">
            <a:tbl>
              <a:tblPr firstRow="1" bandRow="1">
                <a:tableStyleId>{5940675A-B579-460E-94D1-54222C63F5DA}</a:tableStyleId>
              </a:tblPr>
              <a:tblGrid>
                <a:gridCol w="348379">
                  <a:extLst>
                    <a:ext uri="{9D8B030D-6E8A-4147-A177-3AD203B41FA5}">
                      <a16:colId xmlns:a16="http://schemas.microsoft.com/office/drawing/2014/main" val="20000"/>
                    </a:ext>
                  </a:extLst>
                </a:gridCol>
                <a:gridCol w="352023">
                  <a:extLst>
                    <a:ext uri="{9D8B030D-6E8A-4147-A177-3AD203B41FA5}">
                      <a16:colId xmlns:a16="http://schemas.microsoft.com/office/drawing/2014/main" val="20001"/>
                    </a:ext>
                  </a:extLst>
                </a:gridCol>
                <a:gridCol w="352023">
                  <a:extLst>
                    <a:ext uri="{9D8B030D-6E8A-4147-A177-3AD203B41FA5}">
                      <a16:colId xmlns:a16="http://schemas.microsoft.com/office/drawing/2014/main" val="20002"/>
                    </a:ext>
                  </a:extLst>
                </a:gridCol>
                <a:gridCol w="465561">
                  <a:extLst>
                    <a:ext uri="{9D8B030D-6E8A-4147-A177-3AD203B41FA5}">
                      <a16:colId xmlns:a16="http://schemas.microsoft.com/office/drawing/2014/main" val="20003"/>
                    </a:ext>
                  </a:extLst>
                </a:gridCol>
                <a:gridCol w="352023">
                  <a:extLst>
                    <a:ext uri="{9D8B030D-6E8A-4147-A177-3AD203B41FA5}">
                      <a16:colId xmlns:a16="http://schemas.microsoft.com/office/drawing/2014/main" val="20004"/>
                    </a:ext>
                  </a:extLst>
                </a:gridCol>
              </a:tblGrid>
              <a:tr h="548640">
                <a:tc>
                  <a:txBody>
                    <a:bodyPr/>
                    <a:lstStyle/>
                    <a:p>
                      <a:pPr>
                        <a:spcAft>
                          <a:spcPts val="0"/>
                        </a:spcAft>
                      </a:pPr>
                      <a:r>
                        <a:rPr lang="en-US" sz="1500" dirty="0"/>
                        <a:t>73</a:t>
                      </a:r>
                    </a:p>
                  </a:txBody>
                  <a:tcPr marL="77637" marR="77637" marT="38819" marB="38819" anchor="ctr"/>
                </a:tc>
                <a:tc>
                  <a:txBody>
                    <a:bodyPr/>
                    <a:lstStyle/>
                    <a:p>
                      <a:pPr>
                        <a:spcAft>
                          <a:spcPts val="0"/>
                        </a:spcAft>
                      </a:pPr>
                      <a:r>
                        <a:rPr lang="en-US" sz="1500" dirty="0"/>
                        <a:t>70</a:t>
                      </a:r>
                    </a:p>
                  </a:txBody>
                  <a:tcPr marL="77637" marR="77637" marT="38819" marB="38819" anchor="ctr"/>
                </a:tc>
                <a:tc>
                  <a:txBody>
                    <a:bodyPr/>
                    <a:lstStyle/>
                    <a:p>
                      <a:pPr>
                        <a:spcAft>
                          <a:spcPts val="0"/>
                        </a:spcAft>
                      </a:pPr>
                      <a:r>
                        <a:rPr lang="en-US" sz="1500" dirty="0"/>
                        <a:t>92</a:t>
                      </a:r>
                    </a:p>
                  </a:txBody>
                  <a:tcPr marL="77637" marR="77637" marT="38819" marB="38819"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err="1">
                          <a:latin typeface="Wingdings"/>
                          <a:ea typeface="Wingdings"/>
                          <a:cs typeface="Wingdings"/>
                        </a:rPr>
                        <a:t></a:t>
                      </a:r>
                      <a:r>
                        <a:rPr lang="en-US" sz="1500" baseline="0" dirty="0">
                          <a:latin typeface="+mn-lt"/>
                          <a:ea typeface="+mn-ea"/>
                          <a:cs typeface="+mn-cs"/>
                        </a:rPr>
                        <a:t> </a:t>
                      </a:r>
                      <a:r>
                        <a:rPr lang="en-US" sz="1500" dirty="0" err="1">
                          <a:latin typeface="Wingdings"/>
                          <a:ea typeface="Wingdings"/>
                          <a:cs typeface="Wingdings"/>
                        </a:rPr>
                        <a:t></a:t>
                      </a:r>
                      <a:endParaRPr lang="en-US" sz="1500" dirty="0"/>
                    </a:p>
                  </a:txBody>
                  <a:tcPr marL="77637" marR="77637" marT="38819" marB="38819" anchor="ctr"/>
                </a:tc>
                <a:tc>
                  <a:txBody>
                    <a:bodyPr/>
                    <a:lstStyle/>
                    <a:p>
                      <a:pPr>
                        <a:spcAft>
                          <a:spcPts val="0"/>
                        </a:spcAft>
                      </a:pPr>
                      <a:r>
                        <a:rPr lang="en-US" sz="1500" dirty="0"/>
                        <a:t>68</a:t>
                      </a:r>
                    </a:p>
                  </a:txBody>
                  <a:tcPr marL="77637" marR="77637" marT="38819" marB="38819" anchor="ctr"/>
                </a:tc>
                <a:extLst>
                  <a:ext uri="{0D108BD9-81ED-4DB2-BD59-A6C34878D82A}">
                    <a16:rowId xmlns:a16="http://schemas.microsoft.com/office/drawing/2014/main" val="10000"/>
                  </a:ext>
                </a:extLst>
              </a:tr>
            </a:tbl>
          </a:graphicData>
        </a:graphic>
      </p:graphicFrame>
      <p:sp>
        <p:nvSpPr>
          <p:cNvPr id="17" name="TextBox 16"/>
          <p:cNvSpPr txBox="1"/>
          <p:nvPr/>
        </p:nvSpPr>
        <p:spPr>
          <a:xfrm>
            <a:off x="1387475" y="5429250"/>
            <a:ext cx="843012" cy="369332"/>
          </a:xfrm>
          <a:prstGeom prst="rect">
            <a:avLst/>
          </a:prstGeom>
          <a:noFill/>
        </p:spPr>
        <p:txBody>
          <a:bodyPr wrap="none" rtlCol="0">
            <a:spAutoFit/>
          </a:bodyPr>
          <a:lstStyle/>
          <a:p>
            <a:r>
              <a:rPr lang="en-US" dirty="0"/>
              <a:t>Grades</a:t>
            </a:r>
          </a:p>
        </p:txBody>
      </p:sp>
      <p:grpSp>
        <p:nvGrpSpPr>
          <p:cNvPr id="21" name="Group 20"/>
          <p:cNvGrpSpPr/>
          <p:nvPr/>
        </p:nvGrpSpPr>
        <p:grpSpPr>
          <a:xfrm>
            <a:off x="5467350" y="4142182"/>
            <a:ext cx="3734069" cy="1894009"/>
            <a:chOff x="5467350" y="4142182"/>
            <a:chExt cx="3734069" cy="1894009"/>
          </a:xfrm>
        </p:grpSpPr>
        <p:pic>
          <p:nvPicPr>
            <p:cNvPr id="19" name="Picture 1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5475605" y="5264150"/>
              <a:ext cx="950976" cy="237744"/>
            </a:xfrm>
            <a:prstGeom prst="rect">
              <a:avLst/>
            </a:prstGeom>
          </p:spPr>
        </p:pic>
        <p:cxnSp>
          <p:nvCxnSpPr>
            <p:cNvPr id="22" name="Straight Arrow Connector 21"/>
            <p:cNvCxnSpPr/>
            <p:nvPr/>
          </p:nvCxnSpPr>
          <p:spPr>
            <a:xfrm rot="5400000">
              <a:off x="7011786" y="4621808"/>
              <a:ext cx="96083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453124" y="5165209"/>
              <a:ext cx="1582284" cy="369332"/>
            </a:xfrm>
            <a:prstGeom prst="rect">
              <a:avLst/>
            </a:prstGeom>
            <a:noFill/>
          </p:spPr>
          <p:txBody>
            <a:bodyPr wrap="none" rtlCol="0">
              <a:spAutoFit/>
            </a:bodyPr>
            <a:lstStyle/>
            <a:p>
              <a:r>
                <a:rPr lang="en-US" dirty="0"/>
                <a:t>(sample mean)</a:t>
              </a:r>
            </a:p>
          </p:txBody>
        </p:sp>
        <p:sp>
          <p:nvSpPr>
            <p:cNvPr id="26" name="TextBox 25"/>
            <p:cNvSpPr txBox="1"/>
            <p:nvPr/>
          </p:nvSpPr>
          <p:spPr>
            <a:xfrm>
              <a:off x="6399149" y="5666859"/>
              <a:ext cx="2802270" cy="369332"/>
            </a:xfrm>
            <a:prstGeom prst="rect">
              <a:avLst/>
            </a:prstGeom>
            <a:noFill/>
          </p:spPr>
          <p:txBody>
            <a:bodyPr wrap="none" rtlCol="0">
              <a:spAutoFit/>
            </a:bodyPr>
            <a:lstStyle/>
            <a:p>
              <a:r>
                <a:rPr lang="en-US" dirty="0"/>
                <a:t>(sample standard deviation)</a:t>
              </a:r>
            </a:p>
          </p:txBody>
        </p:sp>
        <p:pic>
          <p:nvPicPr>
            <p:cNvPr id="27" name="Picture 2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5467350" y="5756275"/>
              <a:ext cx="905256" cy="237744"/>
            </a:xfrm>
            <a:prstGeom prst="rect">
              <a:avLst/>
            </a:prstGeom>
          </p:spPr>
        </p:pic>
      </p:grpSp>
      <p:sp>
        <p:nvSpPr>
          <p:cNvPr id="20" name="Slide Number Placeholder 19"/>
          <p:cNvSpPr>
            <a:spLocks noGrp="1"/>
          </p:cNvSpPr>
          <p:nvPr>
            <p:ph type="sldNum" sz="quarter" idx="12"/>
          </p:nvPr>
        </p:nvSpPr>
        <p:spPr/>
        <p:txBody>
          <a:bodyPr/>
          <a:lstStyle/>
          <a:p>
            <a:fld id="{87D7641F-1B94-7D48-9980-585AFFC348E4}"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III</a:t>
            </a:r>
            <a:r>
              <a:rPr lang="en-US" dirty="0">
                <a:solidFill>
                  <a:schemeClr val="tx2">
                    <a:lumMod val="60000"/>
                    <a:lumOff val="40000"/>
                  </a:schemeClr>
                </a:solidFill>
              </a:rPr>
              <a:t>. </a:t>
            </a:r>
            <a:r>
              <a:rPr lang="en-US" dirty="0">
                <a:solidFill>
                  <a:srgbClr val="558ED5"/>
                </a:solidFill>
              </a:rPr>
              <a:t>Statistics </a:t>
            </a:r>
            <a:r>
              <a:rPr lang="en-US" sz="1800" baseline="-25000" dirty="0">
                <a:solidFill>
                  <a:srgbClr val="1F497D">
                    <a:lumMod val="60000"/>
                    <a:lumOff val="40000"/>
                  </a:srgbClr>
                </a:solidFill>
              </a:rPr>
              <a:t>2</a:t>
            </a:r>
            <a:r>
              <a:rPr lang="en-US" sz="1800" dirty="0">
                <a:solidFill>
                  <a:srgbClr val="1F497D">
                    <a:lumMod val="60000"/>
                    <a:lumOff val="40000"/>
                  </a:srgbClr>
                </a:solidFill>
              </a:rPr>
              <a:t> </a:t>
            </a:r>
            <a:r>
              <a:rPr lang="en-US" sz="1800" baseline="-25000" dirty="0">
                <a:solidFill>
                  <a:srgbClr val="1F497D">
                    <a:lumMod val="60000"/>
                    <a:lumOff val="40000"/>
                  </a:srgbClr>
                </a:solidFill>
              </a:rPr>
              <a:t>of 2</a:t>
            </a:r>
            <a:endParaRPr lang="en-US" dirty="0"/>
          </a:p>
        </p:txBody>
      </p:sp>
      <p:sp>
        <p:nvSpPr>
          <p:cNvPr id="21" name="Content Placeholder 2"/>
          <p:cNvSpPr>
            <a:spLocks noGrp="1"/>
          </p:cNvSpPr>
          <p:nvPr>
            <p:ph idx="1"/>
          </p:nvPr>
        </p:nvSpPr>
        <p:spPr>
          <a:xfrm>
            <a:off x="457200" y="1248323"/>
            <a:ext cx="8229600" cy="5087819"/>
          </a:xfrm>
        </p:spPr>
        <p:txBody>
          <a:bodyPr>
            <a:normAutofit lnSpcReduction="10000"/>
          </a:bodyPr>
          <a:lstStyle/>
          <a:p>
            <a:pPr>
              <a:buNone/>
            </a:pPr>
            <a:endParaRPr lang="en-US" sz="2400" dirty="0">
              <a:solidFill>
                <a:schemeClr val="tx1">
                  <a:lumMod val="65000"/>
                  <a:lumOff val="35000"/>
                </a:schemeClr>
              </a:solidFill>
            </a:endParaRPr>
          </a:p>
          <a:p>
            <a:r>
              <a:rPr lang="en-US" sz="2400" dirty="0">
                <a:solidFill>
                  <a:schemeClr val="tx1">
                    <a:lumMod val="65000"/>
                    <a:lumOff val="35000"/>
                  </a:schemeClr>
                </a:solidFill>
              </a:rPr>
              <a:t>Sample Mean:</a:t>
            </a:r>
            <a:endParaRPr lang="en-US" sz="2400" i="1" dirty="0">
              <a:solidFill>
                <a:schemeClr val="tx1">
                  <a:lumMod val="65000"/>
                  <a:lumOff val="35000"/>
                </a:schemeClr>
              </a:solidFill>
              <a:cs typeface="Times New Roman"/>
            </a:endParaRPr>
          </a:p>
          <a:p>
            <a:pPr>
              <a:buNone/>
            </a:pPr>
            <a:endParaRPr lang="en-US" sz="2400" i="1" dirty="0">
              <a:solidFill>
                <a:schemeClr val="tx1">
                  <a:lumMod val="65000"/>
                  <a:lumOff val="35000"/>
                </a:schemeClr>
              </a:solidFill>
              <a:cs typeface="Times New Roman"/>
            </a:endParaRPr>
          </a:p>
          <a:p>
            <a:r>
              <a:rPr lang="en-US" sz="2400" dirty="0">
                <a:solidFill>
                  <a:schemeClr val="tx1">
                    <a:lumMod val="65000"/>
                    <a:lumOff val="35000"/>
                  </a:schemeClr>
                </a:solidFill>
              </a:rPr>
              <a:t>Sample Variance:</a:t>
            </a:r>
          </a:p>
          <a:p>
            <a:pPr>
              <a:buNone/>
            </a:pPr>
            <a:endParaRPr lang="en-US" sz="2400" dirty="0">
              <a:solidFill>
                <a:schemeClr val="tx1">
                  <a:lumMod val="65000"/>
                  <a:lumOff val="35000"/>
                </a:schemeClr>
              </a:solidFill>
            </a:endParaRPr>
          </a:p>
          <a:p>
            <a:r>
              <a:rPr lang="en-US" sz="2400" dirty="0">
                <a:solidFill>
                  <a:schemeClr val="tx1">
                    <a:lumMod val="65000"/>
                    <a:lumOff val="35000"/>
                  </a:schemeClr>
                </a:solidFill>
              </a:rPr>
              <a:t>Sample Standard Deviation:</a:t>
            </a:r>
          </a:p>
          <a:p>
            <a:endParaRPr lang="en-US" sz="2400" dirty="0">
              <a:solidFill>
                <a:schemeClr val="tx1">
                  <a:lumMod val="65000"/>
                  <a:lumOff val="35000"/>
                </a:schemeClr>
              </a:solidFill>
            </a:endParaRPr>
          </a:p>
          <a:p>
            <a:r>
              <a:rPr lang="en-US" sz="2400" dirty="0">
                <a:solidFill>
                  <a:schemeClr val="tx1">
                    <a:lumMod val="65000"/>
                    <a:lumOff val="35000"/>
                  </a:schemeClr>
                </a:solidFill>
              </a:rPr>
              <a:t>Sample </a:t>
            </a:r>
            <a:r>
              <a:rPr lang="en-US" sz="2400" dirty="0" err="1">
                <a:solidFill>
                  <a:schemeClr val="tx1">
                    <a:lumMod val="65000"/>
                    <a:lumOff val="35000"/>
                  </a:schemeClr>
                </a:solidFill>
              </a:rPr>
              <a:t>Skewness</a:t>
            </a:r>
            <a:r>
              <a:rPr lang="en-US" sz="2400" dirty="0">
                <a:solidFill>
                  <a:schemeClr val="tx1">
                    <a:lumMod val="65000"/>
                    <a:lumOff val="35000"/>
                  </a:schemeClr>
                </a:solidFill>
              </a:rPr>
              <a:t>:</a:t>
            </a:r>
          </a:p>
          <a:p>
            <a:endParaRPr lang="en-US" sz="2400" dirty="0">
              <a:solidFill>
                <a:schemeClr val="tx1">
                  <a:lumMod val="65000"/>
                  <a:lumOff val="35000"/>
                </a:schemeClr>
              </a:solidFill>
            </a:endParaRPr>
          </a:p>
          <a:p>
            <a:r>
              <a:rPr lang="en-US" sz="2400" dirty="0">
                <a:solidFill>
                  <a:schemeClr val="tx1">
                    <a:lumMod val="65000"/>
                    <a:lumOff val="35000"/>
                  </a:schemeClr>
                </a:solidFill>
              </a:rPr>
              <a:t>Sample Kurtosis:</a:t>
            </a:r>
          </a:p>
          <a:p>
            <a:endParaRPr lang="en-US" sz="2400" dirty="0">
              <a:solidFill>
                <a:schemeClr val="tx1">
                  <a:lumMod val="65000"/>
                  <a:lumOff val="35000"/>
                </a:schemeClr>
              </a:solidFill>
            </a:endParaRPr>
          </a:p>
          <a:p>
            <a:r>
              <a:rPr lang="en-US" sz="2400" dirty="0" err="1">
                <a:solidFill>
                  <a:schemeClr val="tx1">
                    <a:lumMod val="65000"/>
                    <a:lumOff val="35000"/>
                  </a:schemeClr>
                </a:solidFill>
              </a:rPr>
              <a:t>Jarque-Bera</a:t>
            </a:r>
            <a:r>
              <a:rPr lang="en-US" sz="2400" dirty="0">
                <a:solidFill>
                  <a:schemeClr val="tx1">
                    <a:lumMod val="65000"/>
                    <a:lumOff val="35000"/>
                  </a:schemeClr>
                </a:solidFill>
              </a:rPr>
              <a:t> Test:</a:t>
            </a:r>
          </a:p>
        </p:txBody>
      </p:sp>
      <p:pic>
        <p:nvPicPr>
          <p:cNvPr id="23" name="Picture 2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67985" y="1540827"/>
            <a:ext cx="1303846" cy="694944"/>
          </a:xfrm>
          <a:prstGeom prst="rect">
            <a:avLst/>
          </a:prstGeom>
        </p:spPr>
      </p:pic>
      <p:pic>
        <p:nvPicPr>
          <p:cNvPr id="24" name="Picture 2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3094542" y="2372754"/>
            <a:ext cx="2455469" cy="694944"/>
          </a:xfrm>
          <a:prstGeom prst="rect">
            <a:avLst/>
          </a:prstGeom>
        </p:spPr>
      </p:pic>
      <p:pic>
        <p:nvPicPr>
          <p:cNvPr id="28" name="Picture 2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407033" y="3122430"/>
            <a:ext cx="2256178" cy="740664"/>
          </a:xfrm>
          <a:prstGeom prst="rect">
            <a:avLst/>
          </a:prstGeom>
        </p:spPr>
      </p:pic>
      <p:pic>
        <p:nvPicPr>
          <p:cNvPr id="29" name="Picture 2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3208941" y="4001751"/>
            <a:ext cx="2177518" cy="566928"/>
          </a:xfrm>
          <a:prstGeom prst="rect">
            <a:avLst/>
          </a:prstGeom>
        </p:spPr>
      </p:pic>
      <p:pic>
        <p:nvPicPr>
          <p:cNvPr id="30" name="Picture 2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3013812" y="4780637"/>
            <a:ext cx="2235500" cy="566928"/>
          </a:xfrm>
          <a:prstGeom prst="rect">
            <a:avLst/>
          </a:prstGeom>
        </p:spPr>
      </p:pic>
      <p:sp>
        <p:nvSpPr>
          <p:cNvPr id="31" name="TextBox 30"/>
          <p:cNvSpPr txBox="1"/>
          <p:nvPr/>
        </p:nvSpPr>
        <p:spPr>
          <a:xfrm>
            <a:off x="5482023" y="4124143"/>
            <a:ext cx="778090" cy="369332"/>
          </a:xfrm>
          <a:prstGeom prst="rect">
            <a:avLst/>
          </a:prstGeom>
          <a:noFill/>
        </p:spPr>
        <p:txBody>
          <a:bodyPr wrap="none" rtlCol="0">
            <a:spAutoFit/>
          </a:bodyPr>
          <a:lstStyle/>
          <a:p>
            <a:r>
              <a:rPr lang="en-US" dirty="0">
                <a:solidFill>
                  <a:srgbClr val="595959"/>
                </a:solidFill>
              </a:rPr>
              <a:t>where</a:t>
            </a:r>
            <a:r>
              <a:rPr lang="en-US" dirty="0"/>
              <a:t> </a:t>
            </a:r>
          </a:p>
        </p:txBody>
      </p:sp>
      <p:pic>
        <p:nvPicPr>
          <p:cNvPr id="32" name="Picture 3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6306016" y="4017050"/>
            <a:ext cx="1810512" cy="603504"/>
          </a:xfrm>
          <a:prstGeom prst="rect">
            <a:avLst/>
          </a:prstGeom>
        </p:spPr>
      </p:pic>
      <p:pic>
        <p:nvPicPr>
          <p:cNvPr id="33" name="Picture 3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4"/>
              <a:stretch>
                <a:fillRect/>
              </a:stretch>
            </p:blipFill>
          </mc:Choice>
          <mc:Fallback>
            <p:blipFill>
              <a:blip r:embed="rId15"/>
              <a:stretch>
                <a:fillRect/>
              </a:stretch>
            </p:blipFill>
          </mc:Fallback>
        </mc:AlternateContent>
        <p:spPr>
          <a:xfrm>
            <a:off x="3061755" y="5671017"/>
            <a:ext cx="2782509" cy="557784"/>
          </a:xfrm>
          <a:prstGeom prst="rect">
            <a:avLst/>
          </a:prstGeom>
        </p:spPr>
      </p:pic>
      <p:sp>
        <p:nvSpPr>
          <p:cNvPr id="34" name="Rectangle 33"/>
          <p:cNvSpPr/>
          <p:nvPr/>
        </p:nvSpPr>
        <p:spPr>
          <a:xfrm>
            <a:off x="749728" y="5594522"/>
            <a:ext cx="5459275" cy="711022"/>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306016" y="5626998"/>
            <a:ext cx="2837984" cy="646331"/>
          </a:xfrm>
          <a:prstGeom prst="rect">
            <a:avLst/>
          </a:prstGeom>
          <a:noFill/>
        </p:spPr>
        <p:txBody>
          <a:bodyPr wrap="square" rtlCol="0">
            <a:spAutoFit/>
          </a:bodyPr>
          <a:lstStyle/>
          <a:p>
            <a:r>
              <a:rPr lang="en-US" dirty="0">
                <a:solidFill>
                  <a:srgbClr val="595959"/>
                </a:solidFill>
              </a:rPr>
              <a:t>Used to test for </a:t>
            </a:r>
            <a:r>
              <a:rPr lang="en-US" dirty="0">
                <a:solidFill>
                  <a:srgbClr val="6A5ACD"/>
                </a:solidFill>
              </a:rPr>
              <a:t>normality</a:t>
            </a:r>
            <a:r>
              <a:rPr lang="en-US" dirty="0">
                <a:solidFill>
                  <a:srgbClr val="595959"/>
                </a:solidFill>
              </a:rPr>
              <a:t> (S=0, K=3) of a distribution.</a:t>
            </a:r>
          </a:p>
        </p:txBody>
      </p:sp>
      <p:sp>
        <p:nvSpPr>
          <p:cNvPr id="14" name="Slide Number Placeholder 13"/>
          <p:cNvSpPr>
            <a:spLocks noGrp="1"/>
          </p:cNvSpPr>
          <p:nvPr>
            <p:ph type="sldNum" sz="quarter" idx="12"/>
          </p:nvPr>
        </p:nvSpPr>
        <p:spPr/>
        <p:txBody>
          <a:bodyPr/>
          <a:lstStyle/>
          <a:p>
            <a:fld id="{87D7641F-1B94-7D48-9980-585AFFC348E4}"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g1.tif"/>
          <p:cNvPicPr>
            <a:picLocks noGrp="1" noChangeAspect="1"/>
          </p:cNvPicPr>
          <p:nvPr>
            <p:ph idx="1"/>
          </p:nvPr>
        </p:nvPicPr>
        <p:blipFill>
          <a:blip r:embed="rId2"/>
          <a:srcRect l="6751" r="3548"/>
          <a:stretch>
            <a:fillRect/>
          </a:stretch>
        </p:blipFill>
        <p:spPr>
          <a:xfrm>
            <a:off x="1955831" y="1600200"/>
            <a:ext cx="5426044" cy="4525963"/>
          </a:xfrm>
        </p:spPr>
      </p:pic>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1</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5" name="TextBox 4"/>
          <p:cNvSpPr txBox="1"/>
          <p:nvPr/>
        </p:nvSpPr>
        <p:spPr>
          <a:xfrm>
            <a:off x="4583119" y="5800080"/>
            <a:ext cx="422261" cy="461665"/>
          </a:xfrm>
          <a:prstGeom prst="rect">
            <a:avLst/>
          </a:prstGeom>
          <a:noFill/>
        </p:spPr>
        <p:txBody>
          <a:bodyPr wrap="none" rtlCol="0">
            <a:spAutoFit/>
          </a:bodyPr>
          <a:lstStyle/>
          <a:p>
            <a:r>
              <a:rPr lang="en-US" sz="2400" i="1" dirty="0" err="1">
                <a:latin typeface="Times New Roman"/>
                <a:cs typeface="Times New Roman"/>
              </a:rPr>
              <a:t>x</a:t>
            </a:r>
            <a:endParaRPr lang="en-US" sz="2400" i="1" dirty="0">
              <a:latin typeface="Times New Roman"/>
              <a:cs typeface="Times New Roman"/>
            </a:endParaRPr>
          </a:p>
        </p:txBody>
      </p:sp>
      <p:sp>
        <p:nvSpPr>
          <p:cNvPr id="6" name="TextBox 5"/>
          <p:cNvSpPr txBox="1"/>
          <p:nvPr/>
        </p:nvSpPr>
        <p:spPr>
          <a:xfrm>
            <a:off x="1784364" y="3159125"/>
            <a:ext cx="425467" cy="461665"/>
          </a:xfrm>
          <a:prstGeom prst="rect">
            <a:avLst/>
          </a:prstGeom>
          <a:noFill/>
        </p:spPr>
        <p:txBody>
          <a:bodyPr wrap="none" rtlCol="0">
            <a:spAutoFit/>
          </a:bodyPr>
          <a:lstStyle/>
          <a:p>
            <a:r>
              <a:rPr lang="en-US" sz="2400" i="1" dirty="0" err="1">
                <a:latin typeface="Times New Roman"/>
                <a:cs typeface="Times New Roman"/>
              </a:rPr>
              <a:t>y</a:t>
            </a:r>
            <a:endParaRPr lang="en-US" sz="2400" i="1" dirty="0">
              <a:latin typeface="Times New Roman"/>
              <a:cs typeface="Times New Roman"/>
            </a:endParaRPr>
          </a:p>
        </p:txBody>
      </p:sp>
      <p:grpSp>
        <p:nvGrpSpPr>
          <p:cNvPr id="19" name="Group 18"/>
          <p:cNvGrpSpPr/>
          <p:nvPr/>
        </p:nvGrpSpPr>
        <p:grpSpPr>
          <a:xfrm>
            <a:off x="2571750" y="2165350"/>
            <a:ext cx="4318000" cy="3121025"/>
            <a:chOff x="2571750" y="2165350"/>
            <a:chExt cx="4318000" cy="3121025"/>
          </a:xfrm>
        </p:grpSpPr>
        <p:cxnSp>
          <p:nvCxnSpPr>
            <p:cNvPr id="10" name="Straight Connector 9"/>
            <p:cNvCxnSpPr/>
            <p:nvPr/>
          </p:nvCxnSpPr>
          <p:spPr>
            <a:xfrm flipV="1">
              <a:off x="2571750" y="2349500"/>
              <a:ext cx="4318000" cy="2936875"/>
            </a:xfrm>
            <a:prstGeom prst="line">
              <a:avLst/>
            </a:prstGeom>
            <a:ln w="31750">
              <a:solidFill>
                <a:srgbClr val="B22222"/>
              </a:solidFill>
            </a:ln>
          </p:spPr>
          <p:style>
            <a:lnRef idx="2">
              <a:schemeClr val="accent1"/>
            </a:lnRef>
            <a:fillRef idx="0">
              <a:schemeClr val="accent1"/>
            </a:fillRef>
            <a:effectRef idx="1">
              <a:schemeClr val="accent1"/>
            </a:effectRef>
            <a:fontRef idx="minor">
              <a:schemeClr val="tx1"/>
            </a:fontRef>
          </p:style>
        </p:cxnSp>
        <p:pic>
          <p:nvPicPr>
            <p:cNvPr id="11" name="Picture 1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4340225" y="2165350"/>
              <a:ext cx="2260600" cy="419100"/>
            </a:xfrm>
            <a:prstGeom prst="rect">
              <a:avLst/>
            </a:prstGeom>
          </p:spPr>
        </p:pic>
      </p:grpSp>
      <p:grpSp>
        <p:nvGrpSpPr>
          <p:cNvPr id="17" name="Group 16"/>
          <p:cNvGrpSpPr/>
          <p:nvPr/>
        </p:nvGrpSpPr>
        <p:grpSpPr>
          <a:xfrm>
            <a:off x="3072325" y="3984625"/>
            <a:ext cx="1199842" cy="1147207"/>
            <a:chOff x="3072325" y="3984625"/>
            <a:chExt cx="1199842" cy="1147207"/>
          </a:xfrm>
        </p:grpSpPr>
        <p:grpSp>
          <p:nvGrpSpPr>
            <p:cNvPr id="15" name="Group 14"/>
            <p:cNvGrpSpPr/>
            <p:nvPr/>
          </p:nvGrpSpPr>
          <p:grpSpPr>
            <a:xfrm>
              <a:off x="3072325" y="3984625"/>
              <a:ext cx="684631" cy="1016000"/>
              <a:chOff x="3072325" y="3984625"/>
              <a:chExt cx="684631" cy="1016000"/>
            </a:xfrm>
          </p:grpSpPr>
          <p:sp>
            <p:nvSpPr>
              <p:cNvPr id="12" name="Right Brace 11"/>
              <p:cNvSpPr/>
              <p:nvPr/>
            </p:nvSpPr>
            <p:spPr>
              <a:xfrm>
                <a:off x="3127375" y="3984625"/>
                <a:ext cx="222250"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3302000" y="4000500"/>
                <a:ext cx="454956" cy="461665"/>
              </a:xfrm>
              <a:prstGeom prst="rect">
                <a:avLst/>
              </a:prstGeom>
              <a:noFill/>
            </p:spPr>
            <p:txBody>
              <a:bodyPr wrap="none" rtlCol="0">
                <a:spAutoFit/>
              </a:bodyPr>
              <a:lstStyle/>
              <a:p>
                <a:r>
                  <a:rPr lang="en-US" sz="2400" i="1" dirty="0">
                    <a:latin typeface="Times New Roman"/>
                    <a:cs typeface="Times New Roman"/>
                  </a:rPr>
                  <a:t>e</a:t>
                </a:r>
                <a:r>
                  <a:rPr lang="en-US" sz="2400" i="1" baseline="-25000" dirty="0">
                    <a:latin typeface="Times New Roman"/>
                    <a:cs typeface="Times New Roman"/>
                  </a:rPr>
                  <a:t>t</a:t>
                </a:r>
              </a:p>
            </p:txBody>
          </p:sp>
          <p:sp>
            <p:nvSpPr>
              <p:cNvPr id="14" name="Oval 13"/>
              <p:cNvSpPr>
                <a:spLocks noChangeAspect="1"/>
              </p:cNvSpPr>
              <p:nvPr/>
            </p:nvSpPr>
            <p:spPr>
              <a:xfrm flipV="1">
                <a:off x="3072325" y="4772025"/>
                <a:ext cx="229675" cy="228600"/>
              </a:xfrm>
              <a:prstGeom prst="ellipse">
                <a:avLst/>
              </a:prstGeom>
              <a:solidFill>
                <a:schemeClr val="accent2">
                  <a:lumMod val="60000"/>
                  <a:lumOff val="40000"/>
                </a:schemeClr>
              </a:solidFill>
              <a:ln>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a:off x="3286125" y="4762500"/>
              <a:ext cx="986042" cy="369332"/>
            </a:xfrm>
            <a:prstGeom prst="rect">
              <a:avLst/>
            </a:prstGeom>
            <a:noFill/>
          </p:spPr>
          <p:txBody>
            <a:bodyPr wrap="none" rtlCol="0">
              <a:spAutoFit/>
            </a:bodyPr>
            <a:lstStyle/>
            <a:p>
              <a:r>
                <a:rPr lang="en-US" dirty="0"/>
                <a:t>fitted (</a:t>
              </a:r>
              <a:r>
                <a:rPr lang="en-US" i="1" dirty="0" err="1">
                  <a:latin typeface="Times New Roman"/>
                  <a:cs typeface="Times New Roman"/>
                </a:rPr>
                <a:t>ŷ</a:t>
              </a:r>
              <a:r>
                <a:rPr lang="en-US" dirty="0"/>
                <a:t>)</a:t>
              </a:r>
            </a:p>
          </p:txBody>
        </p:sp>
      </p:grpSp>
      <p:sp>
        <p:nvSpPr>
          <p:cNvPr id="18" name="TextBox 17"/>
          <p:cNvSpPr txBox="1"/>
          <p:nvPr/>
        </p:nvSpPr>
        <p:spPr>
          <a:xfrm>
            <a:off x="3143250" y="3668415"/>
            <a:ext cx="1349085" cy="369332"/>
          </a:xfrm>
          <a:prstGeom prst="rect">
            <a:avLst/>
          </a:prstGeom>
          <a:noFill/>
        </p:spPr>
        <p:txBody>
          <a:bodyPr wrap="none" rtlCol="0">
            <a:spAutoFit/>
          </a:bodyPr>
          <a:lstStyle/>
          <a:p>
            <a:r>
              <a:rPr lang="en-US" dirty="0"/>
              <a:t>observed (</a:t>
            </a:r>
            <a:r>
              <a:rPr lang="en-US" i="1" dirty="0" err="1">
                <a:latin typeface="Times New Roman"/>
                <a:cs typeface="Times New Roman"/>
              </a:rPr>
              <a:t>y</a:t>
            </a:r>
            <a:r>
              <a:rPr lang="en-US" dirty="0"/>
              <a:t>)</a:t>
            </a:r>
          </a:p>
        </p:txBody>
      </p:sp>
      <p:sp>
        <p:nvSpPr>
          <p:cNvPr id="20" name="TextBox 19"/>
          <p:cNvSpPr txBox="1"/>
          <p:nvPr/>
        </p:nvSpPr>
        <p:spPr>
          <a:xfrm>
            <a:off x="3246950" y="1457325"/>
            <a:ext cx="2719381" cy="461665"/>
          </a:xfrm>
          <a:prstGeom prst="rect">
            <a:avLst/>
          </a:prstGeom>
          <a:noFill/>
        </p:spPr>
        <p:txBody>
          <a:bodyPr wrap="none" rtlCol="0">
            <a:spAutoFit/>
          </a:bodyPr>
          <a:lstStyle/>
          <a:p>
            <a:r>
              <a:rPr lang="en-US" sz="2400" dirty="0" err="1"/>
              <a:t>Scatterplot</a:t>
            </a:r>
            <a:r>
              <a:rPr lang="en-US" sz="2400" dirty="0"/>
              <a:t> of </a:t>
            </a:r>
            <a:r>
              <a:rPr lang="en-US" sz="2400" i="1" dirty="0" err="1">
                <a:latin typeface="Times New Roman"/>
                <a:cs typeface="Times New Roman"/>
              </a:rPr>
              <a:t>y</a:t>
            </a:r>
            <a:r>
              <a:rPr lang="en-US" sz="2400" i="1" dirty="0">
                <a:latin typeface="Times New Roman"/>
                <a:cs typeface="Times New Roman"/>
              </a:rPr>
              <a:t> </a:t>
            </a:r>
            <a:r>
              <a:rPr lang="en-US" sz="2400" dirty="0" err="1">
                <a:latin typeface="Times New Roman"/>
                <a:cs typeface="Times New Roman"/>
              </a:rPr>
              <a:t>v</a:t>
            </a:r>
            <a:r>
              <a:rPr lang="en-US" sz="2400" i="1" dirty="0" err="1">
                <a:latin typeface="Times New Roman"/>
                <a:cs typeface="Times New Roman"/>
              </a:rPr>
              <a:t>s</a:t>
            </a:r>
            <a:r>
              <a:rPr lang="en-US" sz="2400" i="1" dirty="0">
                <a:latin typeface="Times New Roman"/>
                <a:cs typeface="Times New Roman"/>
              </a:rPr>
              <a:t> </a:t>
            </a:r>
            <a:r>
              <a:rPr lang="en-US" sz="2400" i="1" dirty="0" err="1">
                <a:latin typeface="Times New Roman"/>
                <a:cs typeface="Times New Roman"/>
              </a:rPr>
              <a:t>x</a:t>
            </a:r>
            <a:endParaRPr lang="en-US" sz="2400" i="1" dirty="0">
              <a:latin typeface="Times New Roman"/>
              <a:cs typeface="Times New Roman"/>
            </a:endParaRPr>
          </a:p>
        </p:txBody>
      </p:sp>
      <p:grpSp>
        <p:nvGrpSpPr>
          <p:cNvPr id="24" name="Group 23"/>
          <p:cNvGrpSpPr/>
          <p:nvPr/>
        </p:nvGrpSpPr>
        <p:grpSpPr>
          <a:xfrm>
            <a:off x="6365876" y="2889251"/>
            <a:ext cx="2509735" cy="432831"/>
            <a:chOff x="6365876" y="2889251"/>
            <a:chExt cx="2509735" cy="432831"/>
          </a:xfrm>
        </p:grpSpPr>
        <p:sp>
          <p:nvSpPr>
            <p:cNvPr id="21" name="TextBox 20"/>
            <p:cNvSpPr txBox="1"/>
            <p:nvPr/>
          </p:nvSpPr>
          <p:spPr>
            <a:xfrm>
              <a:off x="7239000" y="2952750"/>
              <a:ext cx="1636611" cy="369332"/>
            </a:xfrm>
            <a:prstGeom prst="rect">
              <a:avLst/>
            </a:prstGeom>
            <a:noFill/>
          </p:spPr>
          <p:txBody>
            <a:bodyPr wrap="none" rtlCol="0">
              <a:spAutoFit/>
            </a:bodyPr>
            <a:lstStyle/>
            <a:p>
              <a:r>
                <a:rPr lang="en-US" dirty="0"/>
                <a:t>Regression Line</a:t>
              </a:r>
            </a:p>
          </p:txBody>
        </p:sp>
        <p:cxnSp>
          <p:nvCxnSpPr>
            <p:cNvPr id="23" name="Straight Arrow Connector 22"/>
            <p:cNvCxnSpPr/>
            <p:nvPr/>
          </p:nvCxnSpPr>
          <p:spPr>
            <a:xfrm rot="10800000">
              <a:off x="6365876" y="2889251"/>
              <a:ext cx="904875" cy="269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Slide Number Placeholder 21"/>
          <p:cNvSpPr>
            <a:spLocks noGrp="1"/>
          </p:cNvSpPr>
          <p:nvPr>
            <p:ph type="sldNum" sz="quarter" idx="12"/>
          </p:nvPr>
        </p:nvSpPr>
        <p:spPr/>
        <p:txBody>
          <a:bodyPr/>
          <a:lstStyle/>
          <a:p>
            <a:fld id="{87D7641F-1B94-7D48-9980-585AFFC348E4}"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2</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sz="2800" dirty="0">
                <a:solidFill>
                  <a:srgbClr val="6A5ACD"/>
                </a:solidFill>
              </a:rPr>
              <a:t>Residuals (</a:t>
            </a:r>
            <a:r>
              <a:rPr lang="en-US" sz="2800" i="1" dirty="0">
                <a:solidFill>
                  <a:srgbClr val="6A5ACD"/>
                </a:solidFill>
                <a:latin typeface="Times New Roman"/>
                <a:cs typeface="Times New Roman"/>
              </a:rPr>
              <a:t>e</a:t>
            </a:r>
            <a:r>
              <a:rPr lang="en-US" sz="2800" i="1" baseline="-25000" dirty="0">
                <a:solidFill>
                  <a:srgbClr val="6A5ACD"/>
                </a:solidFill>
                <a:latin typeface="Times New Roman"/>
                <a:cs typeface="Times New Roman"/>
              </a:rPr>
              <a:t>t</a:t>
            </a:r>
            <a:r>
              <a:rPr lang="en-US" sz="2800" dirty="0">
                <a:solidFill>
                  <a:srgbClr val="6A5ACD"/>
                </a:solidFill>
              </a:rPr>
              <a:t>)</a:t>
            </a:r>
            <a:r>
              <a:rPr lang="en-US" sz="2800" dirty="0">
                <a:solidFill>
                  <a:schemeClr val="tx1">
                    <a:lumMod val="65000"/>
                    <a:lumOff val="35000"/>
                  </a:schemeClr>
                </a:solidFill>
              </a:rPr>
              <a:t>: difference between the observed and predicted value </a:t>
            </a:r>
            <a:r>
              <a:rPr lang="en-US" sz="2800" dirty="0" err="1">
                <a:solidFill>
                  <a:schemeClr val="tx1">
                    <a:lumMod val="65000"/>
                    <a:lumOff val="35000"/>
                  </a:schemeClr>
                </a:solidFill>
                <a:sym typeface="Wingdings"/>
              </a:rPr>
              <a:t></a:t>
            </a:r>
            <a:r>
              <a:rPr lang="en-US" sz="2800" i="1" dirty="0" err="1">
                <a:solidFill>
                  <a:schemeClr val="tx1">
                    <a:lumMod val="65000"/>
                    <a:lumOff val="35000"/>
                  </a:schemeClr>
                </a:solidFill>
                <a:latin typeface="Times New Roman"/>
                <a:cs typeface="Times New Roman"/>
              </a:rPr>
              <a:t>e</a:t>
            </a:r>
            <a:r>
              <a:rPr lang="en-US" sz="2800" i="1" baseline="-25000" dirty="0" err="1">
                <a:solidFill>
                  <a:schemeClr val="tx1">
                    <a:lumMod val="65000"/>
                    <a:lumOff val="35000"/>
                  </a:schemeClr>
                </a:solidFill>
                <a:latin typeface="Times New Roman"/>
                <a:cs typeface="Times New Roman"/>
              </a:rPr>
              <a:t>t</a:t>
            </a:r>
            <a:r>
              <a:rPr lang="en-US" sz="2800" i="1" dirty="0">
                <a:solidFill>
                  <a:schemeClr val="tx1">
                    <a:lumMod val="65000"/>
                    <a:lumOff val="35000"/>
                  </a:schemeClr>
                </a:solidFill>
                <a:latin typeface="Times New Roman"/>
                <a:cs typeface="Times New Roman"/>
              </a:rPr>
              <a:t>= </a:t>
            </a:r>
            <a:r>
              <a:rPr lang="en-US" sz="2800" i="1" dirty="0" err="1">
                <a:solidFill>
                  <a:schemeClr val="tx1">
                    <a:lumMod val="65000"/>
                    <a:lumOff val="35000"/>
                  </a:schemeClr>
                </a:solidFill>
                <a:latin typeface="Times New Roman"/>
                <a:cs typeface="Times New Roman"/>
              </a:rPr>
              <a:t>y</a:t>
            </a:r>
            <a:r>
              <a:rPr lang="en-US" sz="2800" i="1" baseline="-25000" dirty="0" err="1">
                <a:solidFill>
                  <a:schemeClr val="tx1">
                    <a:lumMod val="65000"/>
                    <a:lumOff val="35000"/>
                  </a:schemeClr>
                </a:solidFill>
                <a:latin typeface="Times New Roman"/>
                <a:cs typeface="Times New Roman"/>
              </a:rPr>
              <a:t>t</a:t>
            </a:r>
            <a:r>
              <a:rPr lang="en-US" sz="2800" i="1" dirty="0" err="1">
                <a:solidFill>
                  <a:schemeClr val="tx1">
                    <a:lumMod val="65000"/>
                    <a:lumOff val="35000"/>
                  </a:schemeClr>
                </a:solidFill>
                <a:latin typeface="Times New Roman"/>
                <a:cs typeface="Times New Roman"/>
              </a:rPr>
              <a:t>-ŷ</a:t>
            </a:r>
            <a:r>
              <a:rPr lang="en-US" sz="2800" i="1" baseline="-25000" dirty="0" err="1">
                <a:solidFill>
                  <a:schemeClr val="tx1">
                    <a:lumMod val="65000"/>
                    <a:lumOff val="35000"/>
                  </a:schemeClr>
                </a:solidFill>
                <a:latin typeface="Times New Roman"/>
                <a:cs typeface="Times New Roman"/>
              </a:rPr>
              <a:t>t</a:t>
            </a:r>
            <a:endParaRPr lang="en-US" sz="2800" i="1" baseline="-25000" dirty="0">
              <a:solidFill>
                <a:schemeClr val="tx1">
                  <a:lumMod val="65000"/>
                  <a:lumOff val="35000"/>
                </a:schemeClr>
              </a:solidFill>
              <a:latin typeface="Times New Roman"/>
              <a:cs typeface="Times New Roman"/>
            </a:endParaRPr>
          </a:p>
          <a:p>
            <a:endParaRPr lang="en-US" sz="2800" i="1" baseline="-25000" dirty="0">
              <a:solidFill>
                <a:schemeClr val="tx1">
                  <a:lumMod val="65000"/>
                  <a:lumOff val="35000"/>
                </a:schemeClr>
              </a:solidFill>
              <a:latin typeface="Times New Roman"/>
              <a:cs typeface="Times New Roman"/>
            </a:endParaRPr>
          </a:p>
          <a:p>
            <a:r>
              <a:rPr lang="en-US" sz="2800" dirty="0">
                <a:solidFill>
                  <a:srgbClr val="6A5ACD"/>
                </a:solidFill>
                <a:latin typeface="Times New Roman"/>
                <a:cs typeface="Times New Roman"/>
              </a:rPr>
              <a:t>Least Squares Line</a:t>
            </a:r>
            <a:r>
              <a:rPr lang="en-US" sz="2800" dirty="0">
                <a:solidFill>
                  <a:schemeClr val="tx1">
                    <a:lumMod val="65000"/>
                    <a:lumOff val="35000"/>
                  </a:schemeClr>
                </a:solidFill>
                <a:latin typeface="Times New Roman"/>
                <a:cs typeface="Times New Roman"/>
              </a:rPr>
              <a:t>: Is the best fit line such that </a:t>
            </a:r>
          </a:p>
          <a:p>
            <a:pPr>
              <a:buNone/>
            </a:pPr>
            <a:r>
              <a:rPr lang="en-US" sz="2800" i="1" dirty="0">
                <a:solidFill>
                  <a:schemeClr val="tx1">
                    <a:lumMod val="65000"/>
                    <a:lumOff val="35000"/>
                  </a:schemeClr>
                </a:solidFill>
                <a:latin typeface="Times New Roman"/>
                <a:cs typeface="Times New Roman"/>
              </a:rPr>
              <a:t>    </a:t>
            </a:r>
            <a:r>
              <a:rPr lang="en-US" sz="2800" i="1" dirty="0" err="1">
                <a:solidFill>
                  <a:schemeClr val="tx1">
                    <a:lumMod val="65000"/>
                    <a:lumOff val="35000"/>
                  </a:schemeClr>
                </a:solidFill>
                <a:latin typeface="Times New Roman"/>
                <a:cs typeface="Times New Roman"/>
              </a:rPr>
              <a:t>Σ</a:t>
            </a:r>
            <a:r>
              <a:rPr lang="en-US" sz="2800" dirty="0">
                <a:solidFill>
                  <a:schemeClr val="tx1">
                    <a:lumMod val="65000"/>
                    <a:lumOff val="35000"/>
                  </a:schemeClr>
                </a:solidFill>
                <a:latin typeface="Times New Roman"/>
                <a:cs typeface="Times New Roman"/>
              </a:rPr>
              <a:t> (residuals)</a:t>
            </a:r>
            <a:r>
              <a:rPr lang="en-US" sz="2800" baseline="30000" dirty="0">
                <a:solidFill>
                  <a:schemeClr val="tx1">
                    <a:lumMod val="65000"/>
                    <a:lumOff val="35000"/>
                  </a:schemeClr>
                </a:solidFill>
                <a:latin typeface="Times New Roman"/>
                <a:cs typeface="Times New Roman"/>
              </a:rPr>
              <a:t>2</a:t>
            </a:r>
            <a:r>
              <a:rPr lang="en-US" sz="2800" dirty="0">
                <a:solidFill>
                  <a:schemeClr val="tx1">
                    <a:lumMod val="65000"/>
                    <a:lumOff val="35000"/>
                  </a:schemeClr>
                </a:solidFill>
                <a:latin typeface="Times New Roman"/>
                <a:cs typeface="Times New Roman"/>
              </a:rPr>
              <a:t> is minimized.</a:t>
            </a:r>
          </a:p>
          <a:p>
            <a:endParaRPr lang="en-US" sz="2800" dirty="0">
              <a:solidFill>
                <a:schemeClr val="tx1">
                  <a:lumMod val="65000"/>
                  <a:lumOff val="35000"/>
                </a:schemeClr>
              </a:solidFill>
              <a:latin typeface="Times New Roman"/>
              <a:cs typeface="Times New Roman"/>
            </a:endParaRPr>
          </a:p>
          <a:p>
            <a:r>
              <a:rPr lang="en-US" sz="2800" dirty="0">
                <a:solidFill>
                  <a:srgbClr val="6A5ACD"/>
                </a:solidFill>
                <a:latin typeface="Times New Roman"/>
                <a:cs typeface="Times New Roman"/>
              </a:rPr>
              <a:t>Linear Regression Model</a:t>
            </a:r>
            <a:r>
              <a:rPr lang="en-US" sz="2800" dirty="0">
                <a:solidFill>
                  <a:schemeClr val="tx1">
                    <a:lumMod val="65000"/>
                    <a:lumOff val="35000"/>
                  </a:schemeClr>
                </a:solidFill>
                <a:latin typeface="Times New Roman"/>
                <a:cs typeface="Times New Roman"/>
              </a:rPr>
              <a:t>: Model that describes the data (for the linear case).</a:t>
            </a:r>
          </a:p>
        </p:txBody>
      </p:sp>
      <p:pic>
        <p:nvPicPr>
          <p:cNvPr id="25" name="Picture 2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981075" y="5292725"/>
            <a:ext cx="3784600" cy="431800"/>
          </a:xfrm>
          <a:prstGeom prst="rect">
            <a:avLst/>
          </a:prstGeom>
        </p:spPr>
      </p:pic>
      <p:pic>
        <p:nvPicPr>
          <p:cNvPr id="26" name="Picture 2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5505450" y="5172075"/>
            <a:ext cx="2260600" cy="609600"/>
          </a:xfrm>
          <a:prstGeom prst="rect">
            <a:avLst/>
          </a:prstGeom>
        </p:spPr>
      </p:pic>
      <p:grpSp>
        <p:nvGrpSpPr>
          <p:cNvPr id="11" name="Group 10"/>
          <p:cNvGrpSpPr/>
          <p:nvPr/>
        </p:nvGrpSpPr>
        <p:grpSpPr>
          <a:xfrm>
            <a:off x="857250" y="5724525"/>
            <a:ext cx="4445147" cy="686733"/>
            <a:chOff x="857250" y="5724525"/>
            <a:chExt cx="4445147" cy="686733"/>
          </a:xfrm>
        </p:grpSpPr>
        <p:sp>
          <p:nvSpPr>
            <p:cNvPr id="27" name="TextBox 26"/>
            <p:cNvSpPr txBox="1"/>
            <p:nvPr/>
          </p:nvSpPr>
          <p:spPr>
            <a:xfrm>
              <a:off x="857250" y="5888038"/>
              <a:ext cx="4445147" cy="523220"/>
            </a:xfrm>
            <a:prstGeom prst="rect">
              <a:avLst/>
            </a:prstGeom>
            <a:noFill/>
          </p:spPr>
          <p:txBody>
            <a:bodyPr wrap="none" rtlCol="0">
              <a:spAutoFit/>
            </a:bodyPr>
            <a:lstStyle/>
            <a:p>
              <a:r>
                <a:rPr lang="en-US" sz="2800" dirty="0">
                  <a:solidFill>
                    <a:srgbClr val="595959"/>
                  </a:solidFill>
                </a:rPr>
                <a:t>data =   linear part     +  noise</a:t>
              </a:r>
            </a:p>
          </p:txBody>
        </p:sp>
        <p:sp>
          <p:nvSpPr>
            <p:cNvPr id="28" name="Right Brace 27"/>
            <p:cNvSpPr/>
            <p:nvPr/>
          </p:nvSpPr>
          <p:spPr>
            <a:xfrm rot="5400000">
              <a:off x="2687403" y="4957998"/>
              <a:ext cx="324318" cy="18573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ight Brace 28"/>
            <p:cNvSpPr/>
            <p:nvPr/>
          </p:nvSpPr>
          <p:spPr>
            <a:xfrm rot="5400000">
              <a:off x="4487511" y="5551608"/>
              <a:ext cx="311852" cy="6826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Brace 29"/>
            <p:cNvSpPr/>
            <p:nvPr/>
          </p:nvSpPr>
          <p:spPr>
            <a:xfrm rot="5400000">
              <a:off x="1042637" y="5539138"/>
              <a:ext cx="311852" cy="6826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 name="Slide Number Placeholder 9"/>
          <p:cNvSpPr>
            <a:spLocks noGrp="1"/>
          </p:cNvSpPr>
          <p:nvPr>
            <p:ph type="sldNum" sz="quarter" idx="12"/>
          </p:nvPr>
        </p:nvSpPr>
        <p:spPr/>
        <p:txBody>
          <a:bodyPr/>
          <a:lstStyle/>
          <a:p>
            <a:fld id="{87D7641F-1B94-7D48-9980-585AFFC348E4}" type="slidenum">
              <a:rPr lang="en-US" smtClean="0"/>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3</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sz="2800" dirty="0">
                <a:solidFill>
                  <a:srgbClr val="6A5ACD"/>
                </a:solidFill>
              </a:rPr>
              <a:t>Fitted Values (</a:t>
            </a:r>
            <a:r>
              <a:rPr lang="en-US" sz="2800" i="1" dirty="0" err="1">
                <a:solidFill>
                  <a:srgbClr val="6A5ACD"/>
                </a:solidFill>
                <a:latin typeface="Times New Roman"/>
                <a:cs typeface="Times New Roman"/>
              </a:rPr>
              <a:t>ŷ</a:t>
            </a:r>
            <a:r>
              <a:rPr lang="en-US" sz="2800" i="1" baseline="-25000" dirty="0" err="1">
                <a:solidFill>
                  <a:srgbClr val="6A5ACD"/>
                </a:solidFill>
                <a:latin typeface="Times New Roman"/>
                <a:cs typeface="Times New Roman"/>
              </a:rPr>
              <a:t>t</a:t>
            </a:r>
            <a:r>
              <a:rPr lang="en-US" sz="2800" dirty="0">
                <a:solidFill>
                  <a:srgbClr val="6A5ACD"/>
                </a:solidFill>
              </a:rPr>
              <a:t>)</a:t>
            </a:r>
            <a:r>
              <a:rPr lang="en-US" sz="2800" dirty="0">
                <a:solidFill>
                  <a:schemeClr val="tx1">
                    <a:lumMod val="65000"/>
                    <a:lumOff val="35000"/>
                  </a:schemeClr>
                </a:solidFill>
              </a:rPr>
              <a:t>: in-sample forecasts</a:t>
            </a:r>
          </a:p>
          <a:p>
            <a:endParaRPr lang="en-US" sz="2800" dirty="0">
              <a:solidFill>
                <a:schemeClr val="tx1">
                  <a:lumMod val="65000"/>
                  <a:lumOff val="35000"/>
                </a:schemeClr>
              </a:solidFill>
            </a:endParaRPr>
          </a:p>
          <a:p>
            <a:r>
              <a:rPr lang="en-US" sz="2800" dirty="0">
                <a:solidFill>
                  <a:schemeClr val="tx1">
                    <a:lumMod val="65000"/>
                    <a:lumOff val="35000"/>
                  </a:schemeClr>
                </a:solidFill>
                <a:cs typeface="Times New Roman"/>
              </a:rPr>
              <a:t>Data [</a:t>
            </a:r>
            <a:r>
              <a:rPr lang="en-US" sz="2800" i="1" dirty="0" err="1">
                <a:solidFill>
                  <a:srgbClr val="B22222"/>
                </a:solidFill>
                <a:latin typeface="Times New Roman"/>
                <a:cs typeface="Times New Roman"/>
              </a:rPr>
              <a:t>y</a:t>
            </a:r>
            <a:r>
              <a:rPr lang="en-US" sz="2800" dirty="0">
                <a:solidFill>
                  <a:schemeClr val="tx1">
                    <a:lumMod val="65000"/>
                    <a:lumOff val="35000"/>
                  </a:schemeClr>
                </a:solidFill>
                <a:cs typeface="Times New Roman"/>
              </a:rPr>
              <a:t>] = </a:t>
            </a:r>
            <a:r>
              <a:rPr lang="en-US" sz="2800" dirty="0" err="1">
                <a:solidFill>
                  <a:schemeClr val="tx1">
                    <a:lumMod val="65000"/>
                    <a:lumOff val="35000"/>
                  </a:schemeClr>
                </a:solidFill>
                <a:cs typeface="Times New Roman"/>
              </a:rPr>
              <a:t>Model[</a:t>
            </a:r>
            <a:r>
              <a:rPr lang="en-US" sz="2800" i="1" dirty="0" err="1">
                <a:solidFill>
                  <a:srgbClr val="B22222"/>
                </a:solidFill>
                <a:latin typeface="Times New Roman"/>
                <a:cs typeface="Times New Roman"/>
              </a:rPr>
              <a:t>ŷ</a:t>
            </a:r>
            <a:r>
              <a:rPr lang="en-US" sz="2800" i="1" baseline="-25000" dirty="0" err="1">
                <a:solidFill>
                  <a:srgbClr val="B22222"/>
                </a:solidFill>
                <a:latin typeface="Times New Roman"/>
                <a:cs typeface="Times New Roman"/>
              </a:rPr>
              <a:t>t</a:t>
            </a:r>
            <a:r>
              <a:rPr lang="en-US" sz="2800" dirty="0">
                <a:solidFill>
                  <a:schemeClr val="tx1">
                    <a:lumMod val="65000"/>
                    <a:lumOff val="35000"/>
                  </a:schemeClr>
                </a:solidFill>
                <a:cs typeface="Times New Roman"/>
              </a:rPr>
              <a:t>] + </a:t>
            </a:r>
            <a:r>
              <a:rPr lang="en-US" sz="2800" dirty="0" err="1">
                <a:solidFill>
                  <a:schemeClr val="tx1">
                    <a:lumMod val="65000"/>
                    <a:lumOff val="35000"/>
                  </a:schemeClr>
                </a:solidFill>
                <a:cs typeface="Times New Roman"/>
              </a:rPr>
              <a:t>Residuals[</a:t>
            </a:r>
            <a:r>
              <a:rPr lang="en-US" sz="2800" i="1" dirty="0" err="1">
                <a:solidFill>
                  <a:srgbClr val="B22222"/>
                </a:solidFill>
                <a:latin typeface="Times New Roman"/>
                <a:cs typeface="Times New Roman"/>
              </a:rPr>
              <a:t>e</a:t>
            </a:r>
            <a:r>
              <a:rPr lang="en-US" sz="2800" i="1" baseline="-25000" dirty="0" err="1">
                <a:solidFill>
                  <a:srgbClr val="B22222"/>
                </a:solidFill>
                <a:latin typeface="Times New Roman"/>
                <a:cs typeface="Times New Roman"/>
              </a:rPr>
              <a:t>t</a:t>
            </a:r>
            <a:r>
              <a:rPr lang="en-US" sz="2800" dirty="0">
                <a:solidFill>
                  <a:schemeClr val="tx1">
                    <a:lumMod val="65000"/>
                    <a:lumOff val="35000"/>
                  </a:schemeClr>
                </a:solidFill>
                <a:cs typeface="Times New Roman"/>
              </a:rPr>
              <a:t>]</a:t>
            </a:r>
          </a:p>
          <a:p>
            <a:endParaRPr lang="en-US" sz="2800" dirty="0">
              <a:solidFill>
                <a:schemeClr val="tx1">
                  <a:lumMod val="65000"/>
                  <a:lumOff val="35000"/>
                </a:schemeClr>
              </a:solidFill>
              <a:cs typeface="Times New Roman"/>
            </a:endParaRPr>
          </a:p>
          <a:p>
            <a:r>
              <a:rPr lang="en-US" sz="2800" dirty="0">
                <a:solidFill>
                  <a:srgbClr val="6A5ACD"/>
                </a:solidFill>
                <a:cs typeface="Times New Roman"/>
              </a:rPr>
              <a:t>Correlation coefficient</a:t>
            </a:r>
            <a:r>
              <a:rPr lang="en-US" sz="2800" dirty="0">
                <a:solidFill>
                  <a:schemeClr val="tx1">
                    <a:lumMod val="65000"/>
                    <a:lumOff val="35000"/>
                  </a:schemeClr>
                </a:solidFill>
                <a:cs typeface="Times New Roman"/>
              </a:rPr>
              <a:t>: </a:t>
            </a:r>
          </a:p>
          <a:p>
            <a:endParaRPr lang="en-US" sz="2800" dirty="0">
              <a:solidFill>
                <a:schemeClr val="tx1">
                  <a:lumMod val="65000"/>
                  <a:lumOff val="35000"/>
                </a:schemeClr>
              </a:solidFill>
              <a:cs typeface="Times New Roman"/>
            </a:endParaRPr>
          </a:p>
        </p:txBody>
      </p:sp>
      <p:pic>
        <p:nvPicPr>
          <p:cNvPr id="10" name="Picture 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6445251" y="1718564"/>
            <a:ext cx="1861457" cy="347472"/>
          </a:xfrm>
          <a:prstGeom prst="rect">
            <a:avLst/>
          </a:prstGeom>
        </p:spPr>
      </p:pic>
      <p:pic>
        <p:nvPicPr>
          <p:cNvPr id="11" name="Picture 1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4337050" y="3633089"/>
            <a:ext cx="2999862" cy="649224"/>
          </a:xfrm>
          <a:prstGeom prst="rect">
            <a:avLst/>
          </a:prstGeom>
        </p:spPr>
      </p:pic>
      <p:pic>
        <p:nvPicPr>
          <p:cNvPr id="12" name="Picture 1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7654004" y="3791839"/>
            <a:ext cx="1146658" cy="201168"/>
          </a:xfrm>
          <a:prstGeom prst="rect">
            <a:avLst/>
          </a:prstGeom>
        </p:spPr>
      </p:pic>
      <p:sp>
        <p:nvSpPr>
          <p:cNvPr id="13" name="TextBox 12"/>
          <p:cNvSpPr txBox="1"/>
          <p:nvPr/>
        </p:nvSpPr>
        <p:spPr>
          <a:xfrm>
            <a:off x="7336912" y="3596132"/>
            <a:ext cx="274259" cy="523220"/>
          </a:xfrm>
          <a:prstGeom prst="rect">
            <a:avLst/>
          </a:prstGeom>
          <a:noFill/>
        </p:spPr>
        <p:txBody>
          <a:bodyPr wrap="none" rtlCol="0">
            <a:spAutoFit/>
          </a:bodyPr>
          <a:lstStyle/>
          <a:p>
            <a:r>
              <a:rPr lang="en-US" sz="2800" dirty="0">
                <a:solidFill>
                  <a:schemeClr val="tx1">
                    <a:lumMod val="65000"/>
                    <a:lumOff val="35000"/>
                  </a:schemeClr>
                </a:solidFill>
              </a:rPr>
              <a:t>,</a:t>
            </a:r>
          </a:p>
        </p:txBody>
      </p:sp>
      <p:sp>
        <p:nvSpPr>
          <p:cNvPr id="14" name="TextBox 13"/>
          <p:cNvSpPr txBox="1"/>
          <p:nvPr/>
        </p:nvSpPr>
        <p:spPr>
          <a:xfrm>
            <a:off x="841375" y="4302125"/>
            <a:ext cx="3112584" cy="400110"/>
          </a:xfrm>
          <a:prstGeom prst="rect">
            <a:avLst/>
          </a:prstGeom>
          <a:noFill/>
        </p:spPr>
        <p:txBody>
          <a:bodyPr wrap="none" rtlCol="0">
            <a:spAutoFit/>
          </a:bodyPr>
          <a:lstStyle/>
          <a:p>
            <a:r>
              <a:rPr lang="en-US" sz="2000" dirty="0">
                <a:solidFill>
                  <a:srgbClr val="595959"/>
                </a:solidFill>
              </a:rPr>
              <a:t>Perfect </a:t>
            </a:r>
            <a:r>
              <a:rPr lang="en-US" sz="2000" dirty="0" err="1">
                <a:solidFill>
                  <a:srgbClr val="595959"/>
                </a:solidFill>
              </a:rPr>
              <a:t>correlation</a:t>
            </a:r>
            <a:r>
              <a:rPr lang="en-US" sz="2000" dirty="0" err="1">
                <a:solidFill>
                  <a:srgbClr val="595959"/>
                </a:solidFill>
                <a:sym typeface="Wingdings"/>
              </a:rPr>
              <a:t></a:t>
            </a:r>
            <a:r>
              <a:rPr lang="en-US" sz="2000" i="1" dirty="0" err="1">
                <a:solidFill>
                  <a:srgbClr val="595959"/>
                </a:solidFill>
                <a:latin typeface="Times New Roman"/>
                <a:cs typeface="Times New Roman"/>
                <a:sym typeface="Wingdings"/>
              </a:rPr>
              <a:t>r</a:t>
            </a:r>
            <a:r>
              <a:rPr lang="en-US" sz="2000" i="1" dirty="0">
                <a:solidFill>
                  <a:srgbClr val="595959"/>
                </a:solidFill>
                <a:latin typeface="Times New Roman"/>
                <a:cs typeface="Times New Roman"/>
                <a:sym typeface="Wingdings"/>
              </a:rPr>
              <a:t> = ±1</a:t>
            </a:r>
            <a:endParaRPr lang="en-US" sz="2000" i="1" dirty="0">
              <a:solidFill>
                <a:srgbClr val="595959"/>
              </a:solidFill>
              <a:latin typeface="Times New Roman"/>
              <a:cs typeface="Times New Roman"/>
            </a:endParaRPr>
          </a:p>
        </p:txBody>
      </p:sp>
      <p:pic>
        <p:nvPicPr>
          <p:cNvPr id="15" name="Picture 14" descr="pc.tif"/>
          <p:cNvPicPr>
            <a:picLocks/>
          </p:cNvPicPr>
          <p:nvPr/>
        </p:nvPicPr>
        <p:blipFill>
          <a:blip r:embed="rId8"/>
          <a:stretch>
            <a:fillRect/>
          </a:stretch>
        </p:blipFill>
        <p:spPr>
          <a:xfrm>
            <a:off x="841375" y="4686681"/>
            <a:ext cx="1920240" cy="1920240"/>
          </a:xfrm>
          <a:prstGeom prst="rect">
            <a:avLst/>
          </a:prstGeom>
        </p:spPr>
      </p:pic>
      <p:pic>
        <p:nvPicPr>
          <p:cNvPr id="16" name="Picture 15" descr="nc.tif"/>
          <p:cNvPicPr>
            <a:picLocks noChangeAspect="1"/>
          </p:cNvPicPr>
          <p:nvPr/>
        </p:nvPicPr>
        <p:blipFill>
          <a:blip r:embed="rId9"/>
          <a:stretch>
            <a:fillRect/>
          </a:stretch>
        </p:blipFill>
        <p:spPr>
          <a:xfrm>
            <a:off x="3376930" y="4702235"/>
            <a:ext cx="1920240" cy="1920240"/>
          </a:xfrm>
          <a:prstGeom prst="rect">
            <a:avLst/>
          </a:prstGeom>
        </p:spPr>
      </p:pic>
      <p:pic>
        <p:nvPicPr>
          <p:cNvPr id="17" name="Picture 16" descr="oc.tif"/>
          <p:cNvPicPr>
            <a:picLocks noChangeAspect="1"/>
          </p:cNvPicPr>
          <p:nvPr/>
        </p:nvPicPr>
        <p:blipFill>
          <a:blip r:embed="rId10"/>
          <a:stretch>
            <a:fillRect/>
          </a:stretch>
        </p:blipFill>
        <p:spPr>
          <a:xfrm>
            <a:off x="5690931" y="4702235"/>
            <a:ext cx="1920240" cy="1920240"/>
          </a:xfrm>
          <a:prstGeom prst="rect">
            <a:avLst/>
          </a:prstGeom>
        </p:spPr>
      </p:pic>
      <p:sp>
        <p:nvSpPr>
          <p:cNvPr id="18" name="TextBox 17"/>
          <p:cNvSpPr txBox="1"/>
          <p:nvPr/>
        </p:nvSpPr>
        <p:spPr>
          <a:xfrm>
            <a:off x="1108075" y="4848195"/>
            <a:ext cx="735940" cy="400110"/>
          </a:xfrm>
          <a:prstGeom prst="rect">
            <a:avLst/>
          </a:prstGeom>
          <a:noFill/>
        </p:spPr>
        <p:txBody>
          <a:bodyPr wrap="none" rtlCol="0">
            <a:spAutoFit/>
          </a:bodyPr>
          <a:lstStyle/>
          <a:p>
            <a:r>
              <a:rPr lang="en-US" sz="2000" i="1" dirty="0" err="1">
                <a:latin typeface="Times New Roman"/>
                <a:cs typeface="Times New Roman"/>
              </a:rPr>
              <a:t>r</a:t>
            </a:r>
            <a:r>
              <a:rPr lang="en-US" sz="2000" i="1" dirty="0">
                <a:latin typeface="Times New Roman"/>
                <a:cs typeface="Times New Roman"/>
              </a:rPr>
              <a:t> &gt;0</a:t>
            </a:r>
          </a:p>
        </p:txBody>
      </p:sp>
      <p:sp>
        <p:nvSpPr>
          <p:cNvPr id="19" name="TextBox 18"/>
          <p:cNvSpPr txBox="1"/>
          <p:nvPr/>
        </p:nvSpPr>
        <p:spPr>
          <a:xfrm>
            <a:off x="4337050" y="4848195"/>
            <a:ext cx="735940" cy="400110"/>
          </a:xfrm>
          <a:prstGeom prst="rect">
            <a:avLst/>
          </a:prstGeom>
          <a:noFill/>
        </p:spPr>
        <p:txBody>
          <a:bodyPr wrap="none" rtlCol="0">
            <a:spAutoFit/>
          </a:bodyPr>
          <a:lstStyle/>
          <a:p>
            <a:r>
              <a:rPr lang="en-US" sz="2000" i="1" dirty="0" err="1">
                <a:latin typeface="Times New Roman"/>
                <a:cs typeface="Times New Roman"/>
              </a:rPr>
              <a:t>r</a:t>
            </a:r>
            <a:r>
              <a:rPr lang="en-US" sz="2000" i="1" dirty="0">
                <a:latin typeface="Times New Roman"/>
                <a:cs typeface="Times New Roman"/>
              </a:rPr>
              <a:t> &lt;0</a:t>
            </a:r>
          </a:p>
        </p:txBody>
      </p:sp>
      <p:sp>
        <p:nvSpPr>
          <p:cNvPr id="20" name="TextBox 19"/>
          <p:cNvSpPr txBox="1"/>
          <p:nvPr/>
        </p:nvSpPr>
        <p:spPr>
          <a:xfrm>
            <a:off x="6600972" y="4848195"/>
            <a:ext cx="735940" cy="400110"/>
          </a:xfrm>
          <a:prstGeom prst="rect">
            <a:avLst/>
          </a:prstGeom>
          <a:noFill/>
        </p:spPr>
        <p:txBody>
          <a:bodyPr wrap="none" rtlCol="0">
            <a:spAutoFit/>
          </a:bodyPr>
          <a:lstStyle/>
          <a:p>
            <a:r>
              <a:rPr lang="en-US" sz="2000" i="1" dirty="0" err="1">
                <a:latin typeface="Times New Roman"/>
                <a:cs typeface="Times New Roman"/>
              </a:rPr>
              <a:t>r</a:t>
            </a:r>
            <a:r>
              <a:rPr lang="en-US" sz="2000" i="1" dirty="0">
                <a:latin typeface="Times New Roman"/>
                <a:cs typeface="Times New Roman"/>
              </a:rPr>
              <a:t> =0</a:t>
            </a:r>
          </a:p>
        </p:txBody>
      </p:sp>
      <p:cxnSp>
        <p:nvCxnSpPr>
          <p:cNvPr id="23" name="Straight Arrow Connector 22"/>
          <p:cNvCxnSpPr/>
          <p:nvPr/>
        </p:nvCxnSpPr>
        <p:spPr>
          <a:xfrm flipV="1">
            <a:off x="1203325" y="4975195"/>
            <a:ext cx="1225550" cy="10573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834130" y="5211763"/>
            <a:ext cx="9144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080272" y="5602288"/>
            <a:ext cx="119314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Slide Number Placeholder 20"/>
          <p:cNvSpPr>
            <a:spLocks noGrp="1"/>
          </p:cNvSpPr>
          <p:nvPr>
            <p:ph type="sldNum" sz="quarter" idx="12"/>
          </p:nvPr>
        </p:nvSpPr>
        <p:spPr/>
        <p:txBody>
          <a:bodyPr/>
          <a:lstStyle/>
          <a:p>
            <a:fld id="{87D7641F-1B94-7D48-9980-585AFFC348E4}"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4</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fontScale="92500" lnSpcReduction="20000"/>
          </a:bodyPr>
          <a:lstStyle/>
          <a:p>
            <a:r>
              <a:rPr lang="en-US" sz="2800" dirty="0">
                <a:solidFill>
                  <a:srgbClr val="6A5ACD"/>
                </a:solidFill>
              </a:rPr>
              <a:t>Coefficient of Determination (R</a:t>
            </a:r>
            <a:r>
              <a:rPr lang="en-US" sz="2800" baseline="30000" dirty="0">
                <a:solidFill>
                  <a:srgbClr val="6A5ACD"/>
                </a:solidFill>
              </a:rPr>
              <a:t>2</a:t>
            </a:r>
            <a:r>
              <a:rPr lang="en-US" sz="2800" dirty="0">
                <a:solidFill>
                  <a:srgbClr val="6A5ACD"/>
                </a:solidFill>
              </a:rPr>
              <a:t> or r</a:t>
            </a:r>
            <a:r>
              <a:rPr lang="en-US" sz="2800" baseline="30000" dirty="0">
                <a:solidFill>
                  <a:srgbClr val="6A5ACD"/>
                </a:solidFill>
              </a:rPr>
              <a:t>2</a:t>
            </a:r>
            <a:r>
              <a:rPr lang="en-US" sz="2800" dirty="0">
                <a:solidFill>
                  <a:srgbClr val="6A5ACD"/>
                </a:solidFill>
              </a:rPr>
              <a:t>)</a:t>
            </a:r>
            <a:r>
              <a:rPr lang="en-US" sz="2800" dirty="0">
                <a:solidFill>
                  <a:schemeClr val="tx1">
                    <a:lumMod val="65000"/>
                    <a:lumOff val="35000"/>
                  </a:schemeClr>
                </a:solidFill>
              </a:rPr>
              <a:t>: Fraction of the data’s variation accounted for by the model.</a:t>
            </a:r>
          </a:p>
          <a:p>
            <a:endParaRPr lang="en-US" sz="2800" dirty="0">
              <a:solidFill>
                <a:schemeClr val="tx1">
                  <a:lumMod val="65000"/>
                  <a:lumOff val="35000"/>
                </a:schemeClr>
              </a:solidFill>
            </a:endParaRPr>
          </a:p>
          <a:p>
            <a:endParaRPr lang="en-US" sz="2800" dirty="0">
              <a:solidFill>
                <a:schemeClr val="tx1">
                  <a:lumMod val="65000"/>
                  <a:lumOff val="35000"/>
                </a:schemeClr>
              </a:solidFill>
            </a:endParaRPr>
          </a:p>
          <a:p>
            <a:r>
              <a:rPr lang="en-US" sz="2800" dirty="0">
                <a:solidFill>
                  <a:schemeClr val="tx1">
                    <a:lumMod val="65000"/>
                    <a:lumOff val="35000"/>
                  </a:schemeClr>
                </a:solidFill>
                <a:cs typeface="Times New Roman"/>
              </a:rPr>
              <a:t>Example: </a:t>
            </a:r>
            <a:r>
              <a:rPr lang="en-US" sz="2800" i="1" dirty="0">
                <a:solidFill>
                  <a:schemeClr val="tx1">
                    <a:lumMod val="65000"/>
                    <a:lumOff val="35000"/>
                  </a:schemeClr>
                </a:solidFill>
                <a:latin typeface="Times New Roman"/>
                <a:cs typeface="Times New Roman"/>
              </a:rPr>
              <a:t>R</a:t>
            </a:r>
            <a:r>
              <a:rPr lang="en-US" sz="2800" i="1" baseline="30000" dirty="0">
                <a:solidFill>
                  <a:schemeClr val="tx1">
                    <a:lumMod val="65000"/>
                    <a:lumOff val="35000"/>
                  </a:schemeClr>
                </a:solidFill>
                <a:latin typeface="Times New Roman"/>
                <a:cs typeface="Times New Roman"/>
              </a:rPr>
              <a:t>2</a:t>
            </a:r>
            <a:r>
              <a:rPr lang="en-US" sz="2800" i="1" dirty="0">
                <a:solidFill>
                  <a:schemeClr val="tx1">
                    <a:lumMod val="65000"/>
                    <a:lumOff val="35000"/>
                  </a:schemeClr>
                </a:solidFill>
                <a:latin typeface="Times New Roman"/>
                <a:cs typeface="Times New Roman"/>
              </a:rPr>
              <a:t> =0.80</a:t>
            </a:r>
          </a:p>
          <a:p>
            <a:pPr>
              <a:buNone/>
            </a:pPr>
            <a:r>
              <a:rPr lang="en-US" sz="2800" dirty="0">
                <a:solidFill>
                  <a:schemeClr val="tx1">
                    <a:lumMod val="65000"/>
                    <a:lumOff val="35000"/>
                  </a:schemeClr>
                </a:solidFill>
                <a:cs typeface="Times New Roman"/>
              </a:rPr>
              <a:t>     Data [</a:t>
            </a:r>
            <a:r>
              <a:rPr lang="en-US" sz="2800" i="1" dirty="0" err="1">
                <a:solidFill>
                  <a:srgbClr val="B22222"/>
                </a:solidFill>
                <a:latin typeface="Times New Roman"/>
                <a:cs typeface="Times New Roman"/>
              </a:rPr>
              <a:t>y</a:t>
            </a:r>
            <a:r>
              <a:rPr lang="en-US" sz="2800" dirty="0">
                <a:solidFill>
                  <a:schemeClr val="tx1">
                    <a:lumMod val="65000"/>
                    <a:lumOff val="35000"/>
                  </a:schemeClr>
                </a:solidFill>
                <a:cs typeface="Times New Roman"/>
              </a:rPr>
              <a:t>] = </a:t>
            </a:r>
            <a:r>
              <a:rPr lang="en-US" sz="2800" dirty="0" err="1">
                <a:solidFill>
                  <a:schemeClr val="tx1">
                    <a:lumMod val="65000"/>
                    <a:lumOff val="35000"/>
                  </a:schemeClr>
                </a:solidFill>
                <a:cs typeface="Times New Roman"/>
              </a:rPr>
              <a:t>Model[</a:t>
            </a:r>
            <a:r>
              <a:rPr lang="en-US" sz="2800" i="1" dirty="0" err="1">
                <a:solidFill>
                  <a:srgbClr val="B22222"/>
                </a:solidFill>
                <a:latin typeface="Times New Roman"/>
                <a:cs typeface="Times New Roman"/>
              </a:rPr>
              <a:t>ŷ</a:t>
            </a:r>
            <a:r>
              <a:rPr lang="en-US" sz="2800" i="1" baseline="-25000" dirty="0" err="1">
                <a:solidFill>
                  <a:srgbClr val="B22222"/>
                </a:solidFill>
                <a:latin typeface="Times New Roman"/>
                <a:cs typeface="Times New Roman"/>
              </a:rPr>
              <a:t>t</a:t>
            </a:r>
            <a:r>
              <a:rPr lang="en-US" sz="2800" dirty="0">
                <a:solidFill>
                  <a:schemeClr val="tx1">
                    <a:lumMod val="65000"/>
                    <a:lumOff val="35000"/>
                  </a:schemeClr>
                </a:solidFill>
                <a:cs typeface="Times New Roman"/>
              </a:rPr>
              <a:t>] + </a:t>
            </a:r>
            <a:r>
              <a:rPr lang="en-US" sz="2800" dirty="0" err="1">
                <a:solidFill>
                  <a:schemeClr val="tx1">
                    <a:lumMod val="65000"/>
                    <a:lumOff val="35000"/>
                  </a:schemeClr>
                </a:solidFill>
                <a:cs typeface="Times New Roman"/>
              </a:rPr>
              <a:t>Residuals[</a:t>
            </a:r>
            <a:r>
              <a:rPr lang="en-US" sz="2800" i="1" dirty="0" err="1">
                <a:solidFill>
                  <a:srgbClr val="B22222"/>
                </a:solidFill>
                <a:latin typeface="Times New Roman"/>
                <a:cs typeface="Times New Roman"/>
              </a:rPr>
              <a:t>e</a:t>
            </a:r>
            <a:r>
              <a:rPr lang="en-US" sz="2800" i="1" baseline="-25000" dirty="0" err="1">
                <a:solidFill>
                  <a:srgbClr val="B22222"/>
                </a:solidFill>
                <a:latin typeface="Times New Roman"/>
                <a:cs typeface="Times New Roman"/>
              </a:rPr>
              <a:t>t</a:t>
            </a:r>
            <a:r>
              <a:rPr lang="en-US" sz="2800" dirty="0">
                <a:solidFill>
                  <a:schemeClr val="tx1">
                    <a:lumMod val="65000"/>
                    <a:lumOff val="35000"/>
                  </a:schemeClr>
                </a:solidFill>
                <a:cs typeface="Times New Roman"/>
              </a:rPr>
              <a:t>]</a:t>
            </a:r>
          </a:p>
          <a:p>
            <a:pPr>
              <a:buNone/>
            </a:pPr>
            <a:r>
              <a:rPr lang="en-US" sz="2800" dirty="0">
                <a:solidFill>
                  <a:schemeClr val="tx1">
                    <a:lumMod val="65000"/>
                    <a:lumOff val="35000"/>
                  </a:schemeClr>
                </a:solidFill>
                <a:cs typeface="Times New Roman"/>
              </a:rPr>
              <a:t>     100%     =     80%       +     20%</a:t>
            </a:r>
          </a:p>
          <a:p>
            <a:pPr>
              <a:buNone/>
            </a:pPr>
            <a:endParaRPr lang="en-US" sz="2800" dirty="0">
              <a:solidFill>
                <a:schemeClr val="tx1">
                  <a:lumMod val="65000"/>
                  <a:lumOff val="35000"/>
                </a:schemeClr>
              </a:solidFill>
              <a:cs typeface="Times New Roman"/>
            </a:endParaRPr>
          </a:p>
          <a:p>
            <a:r>
              <a:rPr lang="en-US" sz="2800" dirty="0">
                <a:solidFill>
                  <a:srgbClr val="6A5ACD"/>
                </a:solidFill>
                <a:cs typeface="Times New Roman"/>
              </a:rPr>
              <a:t>Residuals</a:t>
            </a:r>
            <a:r>
              <a:rPr lang="en-US" sz="2800" dirty="0">
                <a:solidFill>
                  <a:schemeClr val="tx1">
                    <a:lumMod val="65000"/>
                    <a:lumOff val="35000"/>
                  </a:schemeClr>
                </a:solidFill>
                <a:cs typeface="Times New Roman"/>
              </a:rPr>
              <a:t>: If the linear model is a good model for the data, there should be no structure in the plot of the residuals vs. </a:t>
            </a:r>
            <a:r>
              <a:rPr lang="en-US" sz="2800" i="1" dirty="0" err="1">
                <a:solidFill>
                  <a:schemeClr val="tx1">
                    <a:lumMod val="65000"/>
                    <a:lumOff val="35000"/>
                  </a:schemeClr>
                </a:solidFill>
                <a:latin typeface="Times New Roman"/>
                <a:cs typeface="Times New Roman"/>
              </a:rPr>
              <a:t>x</a:t>
            </a:r>
            <a:r>
              <a:rPr lang="en-US" sz="2800" dirty="0">
                <a:solidFill>
                  <a:schemeClr val="tx1">
                    <a:lumMod val="65000"/>
                    <a:lumOff val="35000"/>
                  </a:schemeClr>
                </a:solidFill>
                <a:cs typeface="Times New Roman"/>
              </a:rPr>
              <a:t> (or vs. </a:t>
            </a:r>
            <a:r>
              <a:rPr lang="en-US" sz="2800" i="1" dirty="0" err="1">
                <a:solidFill>
                  <a:schemeClr val="tx1">
                    <a:lumMod val="65000"/>
                    <a:lumOff val="35000"/>
                  </a:schemeClr>
                </a:solidFill>
                <a:latin typeface="Times New Roman"/>
                <a:cs typeface="Times New Roman"/>
              </a:rPr>
              <a:t>ŷ</a:t>
            </a:r>
            <a:r>
              <a:rPr lang="en-US" sz="2800" dirty="0">
                <a:solidFill>
                  <a:schemeClr val="tx1">
                    <a:lumMod val="65000"/>
                    <a:lumOff val="35000"/>
                  </a:schemeClr>
                </a:solidFill>
                <a:cs typeface="Times New Roman"/>
              </a:rPr>
              <a:t>). It should look like random points.</a:t>
            </a:r>
          </a:p>
          <a:p>
            <a:pPr>
              <a:buNone/>
            </a:pPr>
            <a:endParaRPr lang="en-US" sz="2800" dirty="0">
              <a:solidFill>
                <a:schemeClr val="tx1">
                  <a:lumMod val="65000"/>
                  <a:lumOff val="35000"/>
                </a:schemeClr>
              </a:solidFill>
              <a:cs typeface="Times New Roman"/>
            </a:endParaRPr>
          </a:p>
          <a:p>
            <a:endParaRPr lang="en-US" sz="2800" dirty="0">
              <a:solidFill>
                <a:schemeClr val="tx1">
                  <a:lumMod val="65000"/>
                  <a:lumOff val="35000"/>
                </a:schemeClr>
              </a:solidFill>
              <a:cs typeface="Times New Roman"/>
            </a:endParaRPr>
          </a:p>
        </p:txBody>
      </p:sp>
      <p:sp>
        <p:nvSpPr>
          <p:cNvPr id="14" name="TextBox 13"/>
          <p:cNvSpPr txBox="1"/>
          <p:nvPr/>
        </p:nvSpPr>
        <p:spPr>
          <a:xfrm>
            <a:off x="806450" y="2603500"/>
            <a:ext cx="3956148" cy="461665"/>
          </a:xfrm>
          <a:prstGeom prst="rect">
            <a:avLst/>
          </a:prstGeom>
          <a:noFill/>
        </p:spPr>
        <p:txBody>
          <a:bodyPr wrap="none" rtlCol="0">
            <a:spAutoFit/>
          </a:bodyPr>
          <a:lstStyle/>
          <a:p>
            <a:r>
              <a:rPr lang="en-US" sz="2400" dirty="0">
                <a:solidFill>
                  <a:srgbClr val="595959"/>
                </a:solidFill>
              </a:rPr>
              <a:t>Perfect model</a:t>
            </a:r>
            <a:r>
              <a:rPr lang="en-US" sz="2400" dirty="0">
                <a:solidFill>
                  <a:srgbClr val="595959"/>
                </a:solidFill>
                <a:sym typeface="Wingdings"/>
              </a:rPr>
              <a:t></a:t>
            </a:r>
            <a:r>
              <a:rPr lang="en-US" sz="2400" i="1" dirty="0">
                <a:solidFill>
                  <a:srgbClr val="595959"/>
                </a:solidFill>
                <a:latin typeface="Times New Roman"/>
                <a:cs typeface="Times New Roman"/>
                <a:sym typeface="Wingdings"/>
              </a:rPr>
              <a:t>R</a:t>
            </a:r>
            <a:r>
              <a:rPr lang="en-US" sz="2400" i="1" baseline="30000" dirty="0">
                <a:solidFill>
                  <a:srgbClr val="595959"/>
                </a:solidFill>
                <a:latin typeface="Times New Roman"/>
                <a:cs typeface="Times New Roman"/>
                <a:sym typeface="Wingdings"/>
              </a:rPr>
              <a:t>2</a:t>
            </a:r>
            <a:r>
              <a:rPr lang="en-US" sz="2400" i="1" dirty="0">
                <a:solidFill>
                  <a:srgbClr val="595959"/>
                </a:solidFill>
                <a:latin typeface="Times New Roman"/>
                <a:cs typeface="Times New Roman"/>
                <a:sym typeface="Wingdings"/>
              </a:rPr>
              <a:t> = 1</a:t>
            </a:r>
            <a:r>
              <a:rPr lang="en-US" sz="2400" dirty="0">
                <a:solidFill>
                  <a:srgbClr val="595959"/>
                </a:solidFill>
                <a:latin typeface="Times New Roman"/>
                <a:cs typeface="Times New Roman"/>
                <a:sym typeface="Wingdings"/>
              </a:rPr>
              <a:t> where</a:t>
            </a:r>
            <a:endParaRPr lang="en-US" sz="2400" i="1" dirty="0">
              <a:solidFill>
                <a:srgbClr val="595959"/>
              </a:solidFill>
              <a:latin typeface="Times New Roman"/>
              <a:cs typeface="Times New Roman"/>
            </a:endParaRPr>
          </a:p>
        </p:txBody>
      </p:sp>
      <p:pic>
        <p:nvPicPr>
          <p:cNvPr id="21" name="Picture 2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654551" y="2701925"/>
            <a:ext cx="1317724" cy="283464"/>
          </a:xfrm>
          <a:prstGeom prst="rect">
            <a:avLst/>
          </a:prstGeom>
        </p:spPr>
      </p:pic>
      <p:sp>
        <p:nvSpPr>
          <p:cNvPr id="6" name="Slide Number Placeholder 5"/>
          <p:cNvSpPr>
            <a:spLocks noGrp="1"/>
          </p:cNvSpPr>
          <p:nvPr>
            <p:ph type="sldNum" sz="quarter" idx="12"/>
          </p:nvPr>
        </p:nvSpPr>
        <p:spPr/>
        <p:txBody>
          <a:bodyPr/>
          <a:lstStyle/>
          <a:p>
            <a:fld id="{87D7641F-1B94-7D48-9980-585AFFC348E4}"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58ED5"/>
                </a:solidFill>
              </a:rPr>
              <a:t>Course Content</a:t>
            </a:r>
          </a:p>
        </p:txBody>
      </p:sp>
      <p:sp>
        <p:nvSpPr>
          <p:cNvPr id="3" name="Content Placeholder 2"/>
          <p:cNvSpPr>
            <a:spLocks noGrp="1"/>
          </p:cNvSpPr>
          <p:nvPr>
            <p:ph idx="1"/>
          </p:nvPr>
        </p:nvSpPr>
        <p:spPr>
          <a:xfrm>
            <a:off x="457200" y="1600200"/>
            <a:ext cx="8229600" cy="3848099"/>
          </a:xfrm>
        </p:spPr>
        <p:txBody>
          <a:bodyPr>
            <a:normAutofit fontScale="70000" lnSpcReduction="20000"/>
          </a:bodyPr>
          <a:lstStyle/>
          <a:p>
            <a:pPr marL="514350" indent="-514350">
              <a:buFont typeface="+mj-lt"/>
              <a:buAutoNum type="arabicPeriod"/>
            </a:pPr>
            <a:r>
              <a:rPr lang="en-US" dirty="0"/>
              <a:t>Forecasting Trend</a:t>
            </a:r>
          </a:p>
          <a:p>
            <a:pPr marL="514350" indent="-514350">
              <a:buFont typeface="+mj-lt"/>
              <a:buAutoNum type="arabicPeriod"/>
            </a:pPr>
            <a:endParaRPr lang="en-US" dirty="0"/>
          </a:p>
          <a:p>
            <a:pPr marL="514350" indent="-514350">
              <a:buFont typeface="+mj-lt"/>
              <a:buAutoNum type="arabicPeriod"/>
            </a:pPr>
            <a:r>
              <a:rPr lang="en-US" dirty="0"/>
              <a:t>Forecasting Seasonality</a:t>
            </a:r>
          </a:p>
          <a:p>
            <a:pPr marL="514350" indent="-514350">
              <a:buFont typeface="+mj-lt"/>
              <a:buAutoNum type="arabicPeriod"/>
            </a:pPr>
            <a:endParaRPr lang="en-US" dirty="0"/>
          </a:p>
          <a:p>
            <a:pPr marL="514350" indent="-514350">
              <a:buFont typeface="+mj-lt"/>
              <a:buAutoNum type="arabicPeriod"/>
            </a:pPr>
            <a:r>
              <a:rPr lang="en-US" dirty="0"/>
              <a:t>Forecasting Cycles</a:t>
            </a:r>
          </a:p>
          <a:p>
            <a:pPr marL="514350" indent="-514350">
              <a:buFont typeface="+mj-lt"/>
              <a:buAutoNum type="arabicPeriod"/>
            </a:pPr>
            <a:endParaRPr lang="en-US" dirty="0"/>
          </a:p>
          <a:p>
            <a:pPr marL="514350" indent="-514350">
              <a:buFont typeface="+mj-lt"/>
              <a:buAutoNum type="arabicPeriod"/>
            </a:pPr>
            <a:r>
              <a:rPr lang="en-US" dirty="0"/>
              <a:t>Forecasting with Regression Models</a:t>
            </a:r>
          </a:p>
          <a:p>
            <a:pPr marL="514350" indent="-514350">
              <a:buFont typeface="+mj-lt"/>
              <a:buAutoNum type="arabicPeriod"/>
            </a:pPr>
            <a:endParaRPr lang="en-US" dirty="0"/>
          </a:p>
          <a:p>
            <a:pPr marL="514350" indent="-514350">
              <a:buFont typeface="+mj-lt"/>
              <a:buAutoNum type="arabicPeriod"/>
            </a:pPr>
            <a:r>
              <a:rPr lang="en-US" dirty="0"/>
              <a:t>Combining Forecasts</a:t>
            </a:r>
          </a:p>
          <a:p>
            <a:pPr marL="514350" indent="-514350">
              <a:buFont typeface="+mj-lt"/>
              <a:buAutoNum type="arabicPeriod"/>
            </a:pPr>
            <a:endParaRPr lang="en-US" dirty="0"/>
          </a:p>
          <a:p>
            <a:pPr marL="514350" indent="-514350">
              <a:buFont typeface="+mj-lt"/>
              <a:buAutoNum type="arabicPeriod"/>
            </a:pPr>
            <a:r>
              <a:rPr lang="en-US" dirty="0"/>
              <a:t>Advanced Methods (e.g., ARIMA, GARCH, etc.)</a:t>
            </a:r>
          </a:p>
        </p:txBody>
      </p:sp>
      <p:sp>
        <p:nvSpPr>
          <p:cNvPr id="4" name="Slide Number Placeholder 3"/>
          <p:cNvSpPr>
            <a:spLocks noGrp="1"/>
          </p:cNvSpPr>
          <p:nvPr>
            <p:ph type="sldNum" sz="quarter" idx="12"/>
          </p:nvPr>
        </p:nvSpPr>
        <p:spPr/>
        <p:txBody>
          <a:bodyPr/>
          <a:lstStyle/>
          <a:p>
            <a:fld id="{87D7641F-1B94-7D48-9980-585AFFC348E4}"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5</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dirty="0">
                <a:solidFill>
                  <a:srgbClr val="6A5ACD"/>
                </a:solidFill>
              </a:rPr>
              <a:t>Least Squares Line:</a:t>
            </a:r>
            <a:endParaRPr lang="en-US" dirty="0">
              <a:solidFill>
                <a:schemeClr val="tx1">
                  <a:lumMod val="65000"/>
                  <a:lumOff val="35000"/>
                </a:schemeClr>
              </a:solidFill>
              <a:cs typeface="Times New Roman"/>
            </a:endParaRPr>
          </a:p>
          <a:p>
            <a:endParaRPr lang="en-US" sz="2800" dirty="0">
              <a:solidFill>
                <a:schemeClr val="tx1">
                  <a:lumMod val="65000"/>
                  <a:lumOff val="35000"/>
                </a:schemeClr>
              </a:solidFill>
              <a:cs typeface="Times New Roman"/>
            </a:endParaRPr>
          </a:p>
        </p:txBody>
      </p:sp>
      <p:sp>
        <p:nvSpPr>
          <p:cNvPr id="6" name="Slide Number Placeholder 5"/>
          <p:cNvSpPr>
            <a:spLocks noGrp="1"/>
          </p:cNvSpPr>
          <p:nvPr>
            <p:ph type="sldNum" sz="quarter" idx="12"/>
          </p:nvPr>
        </p:nvSpPr>
        <p:spPr/>
        <p:txBody>
          <a:bodyPr/>
          <a:lstStyle/>
          <a:p>
            <a:fld id="{87D7641F-1B94-7D48-9980-585AFFC348E4}" type="slidenum">
              <a:rPr lang="en-US" smtClean="0"/>
              <a:pPr/>
              <a:t>40</a:t>
            </a:fld>
            <a:endParaRPr lang="en-US"/>
          </a:p>
        </p:txBody>
      </p:sp>
      <p:pic>
        <p:nvPicPr>
          <p:cNvPr id="7" name="Picture 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071947" y="2801522"/>
            <a:ext cx="1790700" cy="914400"/>
          </a:xfrm>
          <a:prstGeom prst="rect">
            <a:avLst/>
          </a:prstGeom>
        </p:spPr>
      </p:pic>
      <p:pic>
        <p:nvPicPr>
          <p:cNvPr id="8" name="Picture 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2677269" y="4261047"/>
            <a:ext cx="2578100" cy="533400"/>
          </a:xfrm>
          <a:prstGeom prst="rect">
            <a:avLst/>
          </a:prstGeom>
        </p:spPr>
      </p:pic>
      <p:pic>
        <p:nvPicPr>
          <p:cNvPr id="9" name="Picture 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164517" y="1601942"/>
            <a:ext cx="2841171" cy="530352"/>
          </a:xfrm>
          <a:prstGeom prst="rect">
            <a:avLst/>
          </a:prstGeom>
        </p:spPr>
      </p:pic>
      <p:sp>
        <p:nvSpPr>
          <p:cNvPr id="10" name="TextBox 9"/>
          <p:cNvSpPr txBox="1"/>
          <p:nvPr/>
        </p:nvSpPr>
        <p:spPr>
          <a:xfrm>
            <a:off x="868232" y="2876668"/>
            <a:ext cx="1213393" cy="584776"/>
          </a:xfrm>
          <a:prstGeom prst="rect">
            <a:avLst/>
          </a:prstGeom>
          <a:noFill/>
        </p:spPr>
        <p:txBody>
          <a:bodyPr wrap="none" rtlCol="0">
            <a:spAutoFit/>
          </a:bodyPr>
          <a:lstStyle/>
          <a:p>
            <a:r>
              <a:rPr lang="en-US" sz="3200" dirty="0">
                <a:solidFill>
                  <a:srgbClr val="6A5ACD"/>
                </a:solidFill>
              </a:rPr>
              <a:t>Slope:</a:t>
            </a:r>
          </a:p>
        </p:txBody>
      </p:sp>
      <p:sp>
        <p:nvSpPr>
          <p:cNvPr id="11" name="TextBox 10"/>
          <p:cNvSpPr txBox="1"/>
          <p:nvPr/>
        </p:nvSpPr>
        <p:spPr>
          <a:xfrm>
            <a:off x="868232" y="4222629"/>
            <a:ext cx="1812916" cy="584776"/>
          </a:xfrm>
          <a:prstGeom prst="rect">
            <a:avLst/>
          </a:prstGeom>
          <a:noFill/>
        </p:spPr>
        <p:txBody>
          <a:bodyPr wrap="none" rtlCol="0">
            <a:spAutoFit/>
          </a:bodyPr>
          <a:lstStyle/>
          <a:p>
            <a:r>
              <a:rPr lang="en-US" sz="3200" dirty="0">
                <a:solidFill>
                  <a:srgbClr val="6A5ACD"/>
                </a:solidFill>
              </a:rPr>
              <a:t>Intercept:</a:t>
            </a:r>
          </a:p>
        </p:txBody>
      </p:sp>
      <p:grpSp>
        <p:nvGrpSpPr>
          <p:cNvPr id="25" name="Group 24"/>
          <p:cNvGrpSpPr/>
          <p:nvPr/>
        </p:nvGrpSpPr>
        <p:grpSpPr>
          <a:xfrm>
            <a:off x="1373588" y="4768533"/>
            <a:ext cx="6343954" cy="1449963"/>
            <a:chOff x="1373588" y="4768533"/>
            <a:chExt cx="6343954" cy="1449963"/>
          </a:xfrm>
        </p:grpSpPr>
        <p:sp>
          <p:nvSpPr>
            <p:cNvPr id="12" name="TextBox 11"/>
            <p:cNvSpPr txBox="1"/>
            <p:nvPr/>
          </p:nvSpPr>
          <p:spPr>
            <a:xfrm>
              <a:off x="1373588" y="5756831"/>
              <a:ext cx="6343954" cy="461665"/>
            </a:xfrm>
            <a:prstGeom prst="rect">
              <a:avLst/>
            </a:prstGeom>
            <a:noFill/>
          </p:spPr>
          <p:txBody>
            <a:bodyPr wrap="none" rtlCol="0">
              <a:spAutoFit/>
            </a:bodyPr>
            <a:lstStyle/>
            <a:p>
              <a:r>
                <a:rPr lang="en-US" sz="2400" dirty="0">
                  <a:solidFill>
                    <a:schemeClr val="tx1">
                      <a:lumMod val="65000"/>
                      <a:lumOff val="35000"/>
                    </a:schemeClr>
                  </a:solidFill>
                </a:rPr>
                <a:t>The LS line goes through the </a:t>
              </a:r>
              <a:r>
                <a:rPr lang="en-US" sz="2400" dirty="0" err="1">
                  <a:solidFill>
                    <a:schemeClr val="tx1">
                      <a:lumMod val="65000"/>
                      <a:lumOff val="35000"/>
                    </a:schemeClr>
                  </a:solidFill>
                </a:rPr>
                <a:t>centroid</a:t>
              </a:r>
              <a:r>
                <a:rPr lang="en-US" sz="2400" dirty="0">
                  <a:solidFill>
                    <a:schemeClr val="tx1">
                      <a:lumMod val="65000"/>
                      <a:lumOff val="35000"/>
                    </a:schemeClr>
                  </a:solidFill>
                </a:rPr>
                <a:t> of the data.</a:t>
              </a:r>
            </a:p>
          </p:txBody>
        </p:sp>
        <p:cxnSp>
          <p:nvCxnSpPr>
            <p:cNvPr id="15" name="Straight Arrow Connector 14"/>
            <p:cNvCxnSpPr/>
            <p:nvPr/>
          </p:nvCxnSpPr>
          <p:spPr>
            <a:xfrm rot="10800000">
              <a:off x="3862649" y="4807405"/>
              <a:ext cx="1204213" cy="949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4654009" y="5181387"/>
              <a:ext cx="988299" cy="162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01-10 at 10.23.14 AM.png"/>
          <p:cNvPicPr>
            <a:picLocks noChangeAspect="1"/>
          </p:cNvPicPr>
          <p:nvPr/>
        </p:nvPicPr>
        <p:blipFill>
          <a:blip r:embed="rId2"/>
          <a:stretch>
            <a:fillRect/>
          </a:stretch>
        </p:blipFill>
        <p:spPr>
          <a:xfrm>
            <a:off x="4551137" y="1309222"/>
            <a:ext cx="3273552" cy="630782"/>
          </a:xfrm>
          <a:prstGeom prst="rect">
            <a:avLst/>
          </a:prstGeom>
        </p:spPr>
      </p:pic>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6</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6" name="Content Placeholder 5"/>
          <p:cNvSpPr>
            <a:spLocks noGrp="1"/>
          </p:cNvSpPr>
          <p:nvPr>
            <p:ph idx="1"/>
          </p:nvPr>
        </p:nvSpPr>
        <p:spPr>
          <a:xfrm>
            <a:off x="812592" y="1857376"/>
            <a:ext cx="7577689" cy="4248602"/>
          </a:xfrm>
        </p:spPr>
        <p:txBody>
          <a:bodyPr>
            <a:normAutofit fontScale="70000" lnSpcReduction="20000"/>
          </a:bodyPr>
          <a:lstStyle/>
          <a:p>
            <a:pPr>
              <a:buNone/>
            </a:pPr>
            <a:r>
              <a:rPr lang="en-US" dirty="0"/>
              <a:t> </a:t>
            </a:r>
            <a:r>
              <a:rPr lang="en-US" dirty="0">
                <a:solidFill>
                  <a:srgbClr val="6A5ACD"/>
                </a:solidFill>
              </a:rPr>
              <a:t>Year	</a:t>
            </a:r>
            <a:r>
              <a:rPr lang="en-US" dirty="0" err="1">
                <a:solidFill>
                  <a:srgbClr val="6A5ACD"/>
                </a:solidFill>
              </a:rPr>
              <a:t>Revenue($M</a:t>
            </a:r>
            <a:r>
              <a:rPr lang="en-US" dirty="0">
                <a:solidFill>
                  <a:srgbClr val="6A5ACD"/>
                </a:solidFill>
              </a:rPr>
              <a:t>)     </a:t>
            </a:r>
            <a:r>
              <a:rPr lang="en-US" dirty="0" err="1">
                <a:solidFill>
                  <a:srgbClr val="6A5ACD"/>
                </a:solidFill>
              </a:rPr>
              <a:t>Expenses($M</a:t>
            </a:r>
            <a:r>
              <a:rPr lang="en-US" dirty="0">
                <a:solidFill>
                  <a:srgbClr val="6A5ACD"/>
                </a:solidFill>
              </a:rPr>
              <a:t>) </a:t>
            </a:r>
            <a:r>
              <a:rPr lang="en-US" dirty="0" err="1">
                <a:solidFill>
                  <a:srgbClr val="6A5ACD"/>
                </a:solidFill>
              </a:rPr>
              <a:t>Income($M</a:t>
            </a:r>
            <a:r>
              <a:rPr lang="en-US" dirty="0">
                <a:solidFill>
                  <a:srgbClr val="6A5ACD"/>
                </a:solidFill>
              </a:rPr>
              <a:t>)  Share ($M)</a:t>
            </a:r>
          </a:p>
          <a:p>
            <a:pPr>
              <a:buNone/>
            </a:pPr>
            <a:r>
              <a:rPr lang="en-US" dirty="0">
                <a:solidFill>
                  <a:schemeClr val="tx1">
                    <a:lumMod val="65000"/>
                    <a:lumOff val="35000"/>
                  </a:schemeClr>
                </a:solidFill>
              </a:rPr>
              <a:t>2000	   19889.00            8551.00	         2177.00	  20834.00</a:t>
            </a:r>
          </a:p>
          <a:p>
            <a:pPr>
              <a:buNone/>
            </a:pPr>
            <a:r>
              <a:rPr lang="en-US" dirty="0">
                <a:solidFill>
                  <a:schemeClr val="tx1">
                    <a:lumMod val="65000"/>
                    <a:lumOff val="35000"/>
                  </a:schemeClr>
                </a:solidFill>
              </a:rPr>
              <a:t>2001	   20092.00            8696.00	         3969.00	  22417.00</a:t>
            </a:r>
          </a:p>
          <a:p>
            <a:pPr>
              <a:buNone/>
            </a:pPr>
            <a:r>
              <a:rPr lang="en-US" dirty="0">
                <a:solidFill>
                  <a:schemeClr val="tx1">
                    <a:lumMod val="65000"/>
                    <a:lumOff val="35000"/>
                  </a:schemeClr>
                </a:solidFill>
              </a:rPr>
              <a:t>2002	   19564.00            7001.00	         3050.00	  11800.00</a:t>
            </a:r>
          </a:p>
          <a:p>
            <a:pPr>
              <a:buNone/>
            </a:pPr>
            <a:r>
              <a:rPr lang="en-US" dirty="0">
                <a:solidFill>
                  <a:schemeClr val="tx1">
                    <a:lumMod val="65000"/>
                    <a:lumOff val="35000"/>
                  </a:schemeClr>
                </a:solidFill>
              </a:rPr>
              <a:t>2003	   20857.00            7287.00	         4347.00	  14090.00</a:t>
            </a:r>
          </a:p>
          <a:p>
            <a:pPr>
              <a:buNone/>
            </a:pPr>
            <a:r>
              <a:rPr lang="en-US" dirty="0">
                <a:solidFill>
                  <a:schemeClr val="tx1">
                    <a:lumMod val="65000"/>
                    <a:lumOff val="35000"/>
                  </a:schemeClr>
                </a:solidFill>
              </a:rPr>
              <a:t>2004	   21742.00            7890.00	         4847.00	  15935.00</a:t>
            </a:r>
          </a:p>
          <a:p>
            <a:pPr>
              <a:buNone/>
            </a:pPr>
            <a:r>
              <a:rPr lang="en-US" dirty="0">
                <a:solidFill>
                  <a:schemeClr val="tx1">
                    <a:lumMod val="65000"/>
                    <a:lumOff val="35000"/>
                  </a:schemeClr>
                </a:solidFill>
              </a:rPr>
              <a:t>2005	   23104.00            8739.00	         4872.00	  16355.00</a:t>
            </a:r>
          </a:p>
          <a:p>
            <a:pPr>
              <a:buNone/>
            </a:pPr>
            <a:r>
              <a:rPr lang="en-US" dirty="0">
                <a:solidFill>
                  <a:schemeClr val="tx1">
                    <a:lumMod val="65000"/>
                    <a:lumOff val="35000"/>
                  </a:schemeClr>
                </a:solidFill>
              </a:rPr>
              <a:t>2006	   24088.00            9431.00	         5080.00	  16920.00</a:t>
            </a:r>
          </a:p>
          <a:p>
            <a:pPr>
              <a:buNone/>
            </a:pPr>
            <a:r>
              <a:rPr lang="en-US" dirty="0">
                <a:solidFill>
                  <a:schemeClr val="tx1">
                    <a:lumMod val="65000"/>
                    <a:lumOff val="35000"/>
                  </a:schemeClr>
                </a:solidFill>
              </a:rPr>
              <a:t>2007	   28857.00            10945.00	         5981.00	  21744.00</a:t>
            </a:r>
          </a:p>
          <a:p>
            <a:pPr>
              <a:buNone/>
            </a:pPr>
            <a:r>
              <a:rPr lang="en-US" dirty="0">
                <a:solidFill>
                  <a:schemeClr val="tx1">
                    <a:lumMod val="65000"/>
                    <a:lumOff val="35000"/>
                  </a:schemeClr>
                </a:solidFill>
              </a:rPr>
              <a:t>2008	   31944.00            11774.00	         5874.00     	  20472.00</a:t>
            </a:r>
          </a:p>
          <a:p>
            <a:pPr>
              <a:buNone/>
            </a:pPr>
            <a:r>
              <a:rPr lang="en-US" dirty="0">
                <a:solidFill>
                  <a:schemeClr val="tx1">
                    <a:lumMod val="65000"/>
                    <a:lumOff val="35000"/>
                  </a:schemeClr>
                </a:solidFill>
              </a:rPr>
              <a:t>2009	   30990.00            11358.00	         6906.00	  24799.00</a:t>
            </a:r>
          </a:p>
          <a:p>
            <a:pPr>
              <a:buNone/>
            </a:pPr>
            <a:r>
              <a:rPr lang="en-US" dirty="0">
                <a:solidFill>
                  <a:schemeClr val="tx1">
                    <a:lumMod val="65000"/>
                    <a:lumOff val="35000"/>
                  </a:schemeClr>
                </a:solidFill>
              </a:rPr>
              <a:t>2010	   35119.00            13158.00	         11859.00     31003.00</a:t>
            </a:r>
          </a:p>
        </p:txBody>
      </p:sp>
      <p:sp>
        <p:nvSpPr>
          <p:cNvPr id="4" name="TextBox 3"/>
          <p:cNvSpPr txBox="1"/>
          <p:nvPr/>
        </p:nvSpPr>
        <p:spPr>
          <a:xfrm>
            <a:off x="1471843" y="1276400"/>
            <a:ext cx="3192426" cy="523220"/>
          </a:xfrm>
          <a:prstGeom prst="rect">
            <a:avLst/>
          </a:prstGeom>
          <a:noFill/>
        </p:spPr>
        <p:txBody>
          <a:bodyPr wrap="none" rtlCol="0">
            <a:spAutoFit/>
          </a:bodyPr>
          <a:lstStyle/>
          <a:p>
            <a:r>
              <a:rPr lang="en-US" sz="2800" dirty="0">
                <a:solidFill>
                  <a:srgbClr val="595959"/>
                </a:solidFill>
              </a:rPr>
              <a:t>Example (Raw Data): </a:t>
            </a:r>
          </a:p>
        </p:txBody>
      </p:sp>
      <p:sp>
        <p:nvSpPr>
          <p:cNvPr id="5" name="Slide Number Placeholder 4"/>
          <p:cNvSpPr>
            <a:spLocks noGrp="1"/>
          </p:cNvSpPr>
          <p:nvPr>
            <p:ph type="sldNum" sz="quarter" idx="12"/>
          </p:nvPr>
        </p:nvSpPr>
        <p:spPr/>
        <p:txBody>
          <a:bodyPr/>
          <a:lstStyle/>
          <a:p>
            <a:fld id="{87D7641F-1B94-7D48-9980-585AFFC348E4}" type="slidenum">
              <a:rPr lang="en-US" smtClean="0"/>
              <a:pPr/>
              <a:t>41</a:t>
            </a:fld>
            <a:endParaRPr lang="en-US"/>
          </a:p>
        </p:txBody>
      </p:sp>
      <p:sp>
        <p:nvSpPr>
          <p:cNvPr id="8" name="Rectangle 7"/>
          <p:cNvSpPr/>
          <p:nvPr/>
        </p:nvSpPr>
        <p:spPr>
          <a:xfrm>
            <a:off x="1866056" y="2189895"/>
            <a:ext cx="3187847" cy="3731892"/>
          </a:xfrm>
          <a:prstGeom prst="rect">
            <a:avLst/>
          </a:prstGeom>
          <a:solidFill>
            <a:schemeClr val="accent2">
              <a:lumMod val="60000"/>
              <a:lumOff val="40000"/>
              <a:alpha val="16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7</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sp>
        <p:nvSpPr>
          <p:cNvPr id="5" name="Slide Number Placeholder 4"/>
          <p:cNvSpPr>
            <a:spLocks noGrp="1"/>
          </p:cNvSpPr>
          <p:nvPr>
            <p:ph type="sldNum" sz="quarter" idx="12"/>
          </p:nvPr>
        </p:nvSpPr>
        <p:spPr/>
        <p:txBody>
          <a:bodyPr/>
          <a:lstStyle/>
          <a:p>
            <a:fld id="{87D7641F-1B94-7D48-9980-585AFFC348E4}" type="slidenum">
              <a:rPr lang="en-US" smtClean="0"/>
              <a:pPr/>
              <a:t>42</a:t>
            </a:fld>
            <a:endParaRPr lang="en-US"/>
          </a:p>
        </p:txBody>
      </p:sp>
      <p:pic>
        <p:nvPicPr>
          <p:cNvPr id="10" name="Content Placeholder 9" descr="hist1.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l="8045" t="21618" r="13618" b="23126"/>
              <a:stretch>
                <a:fillRect/>
              </a:stretch>
            </p:blipFill>
          </mc:Choice>
          <mc:Fallback>
            <p:blipFill>
              <a:blip r:embed="rId3"/>
              <a:srcRect l="8045" t="21618" r="13618" b="23126"/>
              <a:stretch>
                <a:fillRect/>
              </a:stretch>
            </p:blipFill>
          </mc:Fallback>
        </mc:AlternateContent>
        <p:spPr>
          <a:xfrm>
            <a:off x="1865986" y="1812578"/>
            <a:ext cx="5749874" cy="5248656"/>
          </a:xfrm>
        </p:spPr>
      </p:pic>
      <p:sp>
        <p:nvSpPr>
          <p:cNvPr id="11" name="TextBox 10"/>
          <p:cNvSpPr txBox="1"/>
          <p:nvPr/>
        </p:nvSpPr>
        <p:spPr>
          <a:xfrm>
            <a:off x="2847753" y="1512094"/>
            <a:ext cx="3675981" cy="523220"/>
          </a:xfrm>
          <a:prstGeom prst="rect">
            <a:avLst/>
          </a:prstGeom>
          <a:noFill/>
        </p:spPr>
        <p:txBody>
          <a:bodyPr wrap="none" rtlCol="0">
            <a:spAutoFit/>
          </a:bodyPr>
          <a:lstStyle/>
          <a:p>
            <a:r>
              <a:rPr lang="en-US" sz="2800" dirty="0">
                <a:solidFill>
                  <a:srgbClr val="595959"/>
                </a:solidFill>
              </a:rPr>
              <a:t>Example (Distributions): </a:t>
            </a:r>
          </a:p>
        </p:txBody>
      </p:sp>
      <p:sp>
        <p:nvSpPr>
          <p:cNvPr id="12" name="TextBox 11"/>
          <p:cNvSpPr txBox="1"/>
          <p:nvPr/>
        </p:nvSpPr>
        <p:spPr>
          <a:xfrm>
            <a:off x="2854556" y="3835557"/>
            <a:ext cx="1646655" cy="400110"/>
          </a:xfrm>
          <a:prstGeom prst="rect">
            <a:avLst/>
          </a:prstGeom>
          <a:solidFill>
            <a:schemeClr val="bg1"/>
          </a:solidFill>
        </p:spPr>
        <p:txBody>
          <a:bodyPr wrap="none" rtlCol="0">
            <a:spAutoFit/>
          </a:bodyPr>
          <a:lstStyle/>
          <a:p>
            <a:r>
              <a:rPr lang="en-US" sz="2000" dirty="0"/>
              <a:t>Revenue ($M)</a:t>
            </a:r>
          </a:p>
        </p:txBody>
      </p:sp>
      <p:sp>
        <p:nvSpPr>
          <p:cNvPr id="14" name="TextBox 13"/>
          <p:cNvSpPr txBox="1"/>
          <p:nvPr/>
        </p:nvSpPr>
        <p:spPr>
          <a:xfrm>
            <a:off x="5444236" y="3835557"/>
            <a:ext cx="1709147" cy="400110"/>
          </a:xfrm>
          <a:prstGeom prst="rect">
            <a:avLst/>
          </a:prstGeom>
          <a:solidFill>
            <a:schemeClr val="bg1"/>
          </a:solidFill>
        </p:spPr>
        <p:txBody>
          <a:bodyPr wrap="none" rtlCol="0">
            <a:spAutoFit/>
          </a:bodyPr>
          <a:lstStyle/>
          <a:p>
            <a:r>
              <a:rPr lang="en-US" sz="2000" dirty="0"/>
              <a:t>Expenses ($M)</a:t>
            </a:r>
          </a:p>
        </p:txBody>
      </p:sp>
      <p:sp>
        <p:nvSpPr>
          <p:cNvPr id="15" name="TextBox 14"/>
          <p:cNvSpPr txBox="1"/>
          <p:nvPr/>
        </p:nvSpPr>
        <p:spPr>
          <a:xfrm>
            <a:off x="2929202" y="6376581"/>
            <a:ext cx="1520919" cy="400110"/>
          </a:xfrm>
          <a:prstGeom prst="rect">
            <a:avLst/>
          </a:prstGeom>
          <a:solidFill>
            <a:schemeClr val="bg1"/>
          </a:solidFill>
        </p:spPr>
        <p:txBody>
          <a:bodyPr wrap="none" rtlCol="0">
            <a:spAutoFit/>
          </a:bodyPr>
          <a:lstStyle/>
          <a:p>
            <a:r>
              <a:rPr lang="en-US" sz="2000" dirty="0"/>
              <a:t>Income ($M)</a:t>
            </a:r>
          </a:p>
        </p:txBody>
      </p:sp>
      <p:sp>
        <p:nvSpPr>
          <p:cNvPr id="16" name="TextBox 15"/>
          <p:cNvSpPr txBox="1"/>
          <p:nvPr/>
        </p:nvSpPr>
        <p:spPr>
          <a:xfrm>
            <a:off x="5623922" y="6376581"/>
            <a:ext cx="1336574" cy="400110"/>
          </a:xfrm>
          <a:prstGeom prst="rect">
            <a:avLst/>
          </a:prstGeom>
          <a:solidFill>
            <a:schemeClr val="bg1"/>
          </a:solidFill>
        </p:spPr>
        <p:txBody>
          <a:bodyPr wrap="none" rtlCol="0">
            <a:spAutoFit/>
          </a:bodyPr>
          <a:lstStyle/>
          <a:p>
            <a:r>
              <a:rPr lang="en-US" sz="2000" dirty="0"/>
              <a:t>Share ($M)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8</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pic>
        <p:nvPicPr>
          <p:cNvPr id="7" name="Content Placeholder 6" descr="regmodel.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2"/>
              <a:srcRect l="12564" t="24716" r="17696" b="25671"/>
              <a:stretch>
                <a:fillRect/>
              </a:stretch>
            </p:blipFill>
          </mc:Choice>
          <mc:Fallback>
            <p:blipFill>
              <a:blip r:embed="rId3"/>
              <a:srcRect l="12564" t="24716" r="17696" b="25671"/>
              <a:stretch>
                <a:fillRect/>
              </a:stretch>
            </p:blipFill>
          </mc:Fallback>
        </mc:AlternateContent>
        <p:spPr>
          <a:xfrm>
            <a:off x="384880" y="1629116"/>
            <a:ext cx="4041192" cy="3720442"/>
          </a:xfrm>
        </p:spPr>
      </p:pic>
      <p:pic>
        <p:nvPicPr>
          <p:cNvPr id="8" name="Picture 7" descr="resmodel.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l="12870" t="23755" r="16440" b="26303"/>
              <a:stretch>
                <a:fillRect/>
              </a:stretch>
            </p:blipFill>
          </mc:Choice>
          <mc:Fallback>
            <p:blipFill>
              <a:blip r:embed="rId5"/>
              <a:srcRect l="12870" t="23755" r="16440" b="26303"/>
              <a:stretch>
                <a:fillRect/>
              </a:stretch>
            </p:blipFill>
          </mc:Fallback>
        </mc:AlternateContent>
        <p:spPr>
          <a:xfrm>
            <a:off x="4708310" y="1577804"/>
            <a:ext cx="4050544" cy="3703320"/>
          </a:xfrm>
          <a:prstGeom prst="rect">
            <a:avLst/>
          </a:prstGeom>
        </p:spPr>
      </p:pic>
      <p:sp>
        <p:nvSpPr>
          <p:cNvPr id="9" name="TextBox 8"/>
          <p:cNvSpPr txBox="1"/>
          <p:nvPr/>
        </p:nvSpPr>
        <p:spPr>
          <a:xfrm rot="16200000">
            <a:off x="-212139" y="3206917"/>
            <a:ext cx="1338678" cy="461665"/>
          </a:xfrm>
          <a:prstGeom prst="rect">
            <a:avLst/>
          </a:prstGeom>
          <a:solidFill>
            <a:schemeClr val="bg1"/>
          </a:solidFill>
        </p:spPr>
        <p:txBody>
          <a:bodyPr wrap="none" rtlCol="0">
            <a:spAutoFit/>
          </a:bodyPr>
          <a:lstStyle/>
          <a:p>
            <a:r>
              <a:rPr lang="en-US" sz="2400" dirty="0"/>
              <a:t>Expenses</a:t>
            </a:r>
          </a:p>
        </p:txBody>
      </p:sp>
      <p:sp>
        <p:nvSpPr>
          <p:cNvPr id="10" name="TextBox 9"/>
          <p:cNvSpPr txBox="1"/>
          <p:nvPr/>
        </p:nvSpPr>
        <p:spPr>
          <a:xfrm rot="16200000">
            <a:off x="4121936" y="3098302"/>
            <a:ext cx="1352353" cy="461665"/>
          </a:xfrm>
          <a:prstGeom prst="rect">
            <a:avLst/>
          </a:prstGeom>
          <a:solidFill>
            <a:schemeClr val="bg1"/>
          </a:solidFill>
        </p:spPr>
        <p:txBody>
          <a:bodyPr wrap="none" rtlCol="0">
            <a:spAutoFit/>
          </a:bodyPr>
          <a:lstStyle/>
          <a:p>
            <a:r>
              <a:rPr lang="en-US" sz="2400" dirty="0"/>
              <a:t>Residuals</a:t>
            </a:r>
          </a:p>
        </p:txBody>
      </p:sp>
      <p:sp>
        <p:nvSpPr>
          <p:cNvPr id="11" name="TextBox 10"/>
          <p:cNvSpPr txBox="1"/>
          <p:nvPr/>
        </p:nvSpPr>
        <p:spPr>
          <a:xfrm>
            <a:off x="1890851" y="4947667"/>
            <a:ext cx="1263687" cy="461665"/>
          </a:xfrm>
          <a:prstGeom prst="rect">
            <a:avLst/>
          </a:prstGeom>
          <a:solidFill>
            <a:schemeClr val="bg1"/>
          </a:solidFill>
        </p:spPr>
        <p:txBody>
          <a:bodyPr wrap="none" rtlCol="0">
            <a:spAutoFit/>
          </a:bodyPr>
          <a:lstStyle/>
          <a:p>
            <a:r>
              <a:rPr lang="en-US" sz="2400" dirty="0"/>
              <a:t>Revenue</a:t>
            </a:r>
          </a:p>
        </p:txBody>
      </p:sp>
      <p:sp>
        <p:nvSpPr>
          <p:cNvPr id="12" name="TextBox 11"/>
          <p:cNvSpPr txBox="1"/>
          <p:nvPr/>
        </p:nvSpPr>
        <p:spPr>
          <a:xfrm>
            <a:off x="6523528" y="4934839"/>
            <a:ext cx="906769" cy="461665"/>
          </a:xfrm>
          <a:prstGeom prst="rect">
            <a:avLst/>
          </a:prstGeom>
          <a:solidFill>
            <a:schemeClr val="bg1"/>
          </a:solidFill>
        </p:spPr>
        <p:txBody>
          <a:bodyPr wrap="none" rtlCol="0">
            <a:spAutoFit/>
          </a:bodyPr>
          <a:lstStyle/>
          <a:p>
            <a:r>
              <a:rPr lang="en-US" sz="2400" dirty="0"/>
              <a:t>Fitted</a:t>
            </a:r>
          </a:p>
        </p:txBody>
      </p:sp>
      <p:sp>
        <p:nvSpPr>
          <p:cNvPr id="13" name="TextBox 12"/>
          <p:cNvSpPr txBox="1"/>
          <p:nvPr/>
        </p:nvSpPr>
        <p:spPr>
          <a:xfrm>
            <a:off x="848517" y="5708315"/>
            <a:ext cx="7603689" cy="400110"/>
          </a:xfrm>
          <a:prstGeom prst="rect">
            <a:avLst/>
          </a:prstGeom>
          <a:noFill/>
        </p:spPr>
        <p:txBody>
          <a:bodyPr wrap="none" rtlCol="0">
            <a:spAutoFit/>
          </a:bodyPr>
          <a:lstStyle/>
          <a:p>
            <a:r>
              <a:rPr lang="en-US" sz="2000" dirty="0"/>
              <a:t>Q: Does the linear regression model seems to work well for these data?</a:t>
            </a:r>
          </a:p>
        </p:txBody>
      </p:sp>
      <p:sp>
        <p:nvSpPr>
          <p:cNvPr id="14" name="TextBox 13"/>
          <p:cNvSpPr txBox="1"/>
          <p:nvPr/>
        </p:nvSpPr>
        <p:spPr>
          <a:xfrm>
            <a:off x="4147414" y="6049584"/>
            <a:ext cx="686306" cy="461665"/>
          </a:xfrm>
          <a:prstGeom prst="rect">
            <a:avLst/>
          </a:prstGeom>
          <a:noFill/>
        </p:spPr>
        <p:txBody>
          <a:bodyPr wrap="none" rtlCol="0">
            <a:spAutoFit/>
          </a:bodyPr>
          <a:lstStyle/>
          <a:p>
            <a:r>
              <a:rPr lang="en-US" sz="2400" dirty="0">
                <a:solidFill>
                  <a:srgbClr val="6A5ACD"/>
                </a:solidFill>
              </a:rPr>
              <a:t>Yes!</a:t>
            </a:r>
          </a:p>
        </p:txBody>
      </p:sp>
      <p:sp>
        <p:nvSpPr>
          <p:cNvPr id="15" name="Slide Number Placeholder 14"/>
          <p:cNvSpPr>
            <a:spLocks noGrp="1"/>
          </p:cNvSpPr>
          <p:nvPr>
            <p:ph type="sldNum" sz="quarter" idx="12"/>
          </p:nvPr>
        </p:nvSpPr>
        <p:spPr/>
        <p:txBody>
          <a:bodyPr/>
          <a:lstStyle/>
          <a:p>
            <a:fld id="{87D7641F-1B94-7D48-9980-585AFFC348E4}" type="slidenum">
              <a:rPr lang="en-US" smtClean="0"/>
              <a:pPr/>
              <a:t>43</a:t>
            </a:fld>
            <a:endParaRPr lang="en-US"/>
          </a:p>
        </p:txBody>
      </p:sp>
      <p:pic>
        <p:nvPicPr>
          <p:cNvPr id="16" name="Picture 1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1110082" y="1969609"/>
            <a:ext cx="2578608" cy="273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lumMod val="60000"/>
                    <a:lumOff val="40000"/>
                  </a:schemeClr>
                </a:solidFill>
                <a:latin typeface="Times New Roman"/>
                <a:cs typeface="Times New Roman"/>
              </a:rPr>
              <a:t>IV</a:t>
            </a:r>
            <a:r>
              <a:rPr lang="en-US" dirty="0">
                <a:solidFill>
                  <a:schemeClr val="tx2">
                    <a:lumMod val="60000"/>
                    <a:lumOff val="40000"/>
                  </a:schemeClr>
                </a:solidFill>
              </a:rPr>
              <a:t>. </a:t>
            </a:r>
            <a:r>
              <a:rPr lang="en-US" dirty="0">
                <a:solidFill>
                  <a:srgbClr val="558ED5"/>
                </a:solidFill>
              </a:rPr>
              <a:t>Regression </a:t>
            </a:r>
            <a:r>
              <a:rPr lang="en-US" sz="1800" baseline="-25000" dirty="0">
                <a:solidFill>
                  <a:srgbClr val="1F497D">
                    <a:lumMod val="60000"/>
                    <a:lumOff val="40000"/>
                  </a:srgbClr>
                </a:solidFill>
              </a:rPr>
              <a:t>9</a:t>
            </a:r>
            <a:r>
              <a:rPr lang="en-US" sz="1800" dirty="0">
                <a:solidFill>
                  <a:srgbClr val="1F497D">
                    <a:lumMod val="60000"/>
                    <a:lumOff val="40000"/>
                  </a:srgbClr>
                </a:solidFill>
              </a:rPr>
              <a:t> </a:t>
            </a:r>
            <a:r>
              <a:rPr lang="en-US" sz="1800" baseline="-25000" dirty="0">
                <a:solidFill>
                  <a:srgbClr val="1F497D">
                    <a:lumMod val="60000"/>
                    <a:lumOff val="40000"/>
                  </a:srgbClr>
                </a:solidFill>
              </a:rPr>
              <a:t>of 9</a:t>
            </a:r>
            <a:endParaRPr lang="en-US" dirty="0"/>
          </a:p>
        </p:txBody>
      </p:sp>
      <p:pic>
        <p:nvPicPr>
          <p:cNvPr id="14" name="Content Placeholder 3" descr="Screen Shot 2012-01-09 at 6.43.28 PM.png"/>
          <p:cNvPicPr>
            <a:picLocks noChangeAspect="1"/>
          </p:cNvPicPr>
          <p:nvPr/>
        </p:nvPicPr>
        <p:blipFill>
          <a:blip r:embed="rId2"/>
          <a:srcRect t="-4076" b="-4076"/>
          <a:stretch>
            <a:fillRect/>
          </a:stretch>
        </p:blipFill>
        <p:spPr>
          <a:xfrm>
            <a:off x="1393730" y="1645617"/>
            <a:ext cx="7060701" cy="3883114"/>
          </a:xfrm>
          <a:prstGeom prst="rect">
            <a:avLst/>
          </a:prstGeom>
          <a:ln w="25400">
            <a:solidFill>
              <a:schemeClr val="accent1">
                <a:lumMod val="75000"/>
              </a:schemeClr>
            </a:solidFill>
          </a:ln>
        </p:spPr>
      </p:pic>
      <p:pic>
        <p:nvPicPr>
          <p:cNvPr id="17" name="Picture 1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403941" y="5956300"/>
            <a:ext cx="3949700" cy="419100"/>
          </a:xfrm>
          <a:prstGeom prst="rect">
            <a:avLst/>
          </a:prstGeom>
        </p:spPr>
      </p:pic>
      <p:sp>
        <p:nvSpPr>
          <p:cNvPr id="18" name="TextBox 17"/>
          <p:cNvSpPr txBox="1"/>
          <p:nvPr/>
        </p:nvSpPr>
        <p:spPr>
          <a:xfrm>
            <a:off x="5452056" y="5854700"/>
            <a:ext cx="1348496" cy="523220"/>
          </a:xfrm>
          <a:prstGeom prst="rect">
            <a:avLst/>
          </a:prstGeom>
          <a:noFill/>
        </p:spPr>
        <p:txBody>
          <a:bodyPr wrap="none" rtlCol="0">
            <a:spAutoFit/>
          </a:bodyPr>
          <a:lstStyle/>
          <a:p>
            <a:r>
              <a:rPr lang="en-US" sz="2800" dirty="0"/>
              <a:t>(Model)</a:t>
            </a:r>
          </a:p>
        </p:txBody>
      </p:sp>
      <p:grpSp>
        <p:nvGrpSpPr>
          <p:cNvPr id="20" name="Group 19"/>
          <p:cNvGrpSpPr/>
          <p:nvPr/>
        </p:nvGrpSpPr>
        <p:grpSpPr>
          <a:xfrm>
            <a:off x="2668470" y="3309543"/>
            <a:ext cx="4618506" cy="1731731"/>
            <a:chOff x="2668470" y="3309543"/>
            <a:chExt cx="4618506" cy="1731731"/>
          </a:xfrm>
        </p:grpSpPr>
        <p:sp>
          <p:nvSpPr>
            <p:cNvPr id="16" name="Rectangle 15"/>
            <p:cNvSpPr/>
            <p:nvPr/>
          </p:nvSpPr>
          <p:spPr>
            <a:xfrm>
              <a:off x="4374102" y="4733409"/>
              <a:ext cx="2912874" cy="307865"/>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68470" y="3309543"/>
              <a:ext cx="1154626" cy="577246"/>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7D7641F-1B94-7D48-9980-585AFFC348E4}" type="slidenum">
              <a:rPr lang="en-US" smtClean="0"/>
              <a:pPr/>
              <a:t>44</a:t>
            </a:fld>
            <a:endParaRPr lang="en-US" dirty="0"/>
          </a:p>
        </p:txBody>
      </p:sp>
      <p:grpSp>
        <p:nvGrpSpPr>
          <p:cNvPr id="23" name="Group 22"/>
          <p:cNvGrpSpPr/>
          <p:nvPr/>
        </p:nvGrpSpPr>
        <p:grpSpPr>
          <a:xfrm>
            <a:off x="4867981" y="2183469"/>
            <a:ext cx="3538006" cy="1139304"/>
            <a:chOff x="4867981" y="2183469"/>
            <a:chExt cx="3538006" cy="1139304"/>
          </a:xfrm>
        </p:grpSpPr>
        <p:sp>
          <p:nvSpPr>
            <p:cNvPr id="21" name="Rectangle 20"/>
            <p:cNvSpPr/>
            <p:nvPr/>
          </p:nvSpPr>
          <p:spPr>
            <a:xfrm>
              <a:off x="4867981" y="3003166"/>
              <a:ext cx="1851950" cy="319607"/>
            </a:xfrm>
            <a:prstGeom prst="rect">
              <a:avLst/>
            </a:prstGeom>
            <a:solidFill>
              <a:schemeClr val="accent4">
                <a:lumMod val="40000"/>
                <a:lumOff val="60000"/>
                <a:alpha val="24000"/>
              </a:schemeClr>
            </a:solidFill>
            <a:ln w="2540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323643" y="2183469"/>
              <a:ext cx="3082344" cy="400110"/>
            </a:xfrm>
            <a:prstGeom prst="rect">
              <a:avLst/>
            </a:prstGeom>
            <a:noFill/>
          </p:spPr>
          <p:txBody>
            <a:bodyPr wrap="none" rtlCol="0">
              <a:spAutoFit/>
            </a:bodyPr>
            <a:lstStyle/>
            <a:p>
              <a:r>
                <a:rPr lang="en-US" sz="2000" dirty="0">
                  <a:solidFill>
                    <a:srgbClr val="6A5ACD"/>
                  </a:solidFill>
                </a:rPr>
                <a:t>Tests one variable at a time.</a:t>
              </a:r>
            </a:p>
          </p:txBody>
        </p:sp>
      </p:grpSp>
      <p:grpSp>
        <p:nvGrpSpPr>
          <p:cNvPr id="25" name="Group 24"/>
          <p:cNvGrpSpPr/>
          <p:nvPr/>
        </p:nvGrpSpPr>
        <p:grpSpPr>
          <a:xfrm>
            <a:off x="1446642" y="5239003"/>
            <a:ext cx="7138217" cy="717297"/>
            <a:chOff x="1446642" y="5239003"/>
            <a:chExt cx="7138217" cy="717297"/>
          </a:xfrm>
        </p:grpSpPr>
        <p:cxnSp>
          <p:nvCxnSpPr>
            <p:cNvPr id="11" name="Straight Connector 10"/>
            <p:cNvCxnSpPr/>
            <p:nvPr/>
          </p:nvCxnSpPr>
          <p:spPr>
            <a:xfrm>
              <a:off x="1446642" y="5239003"/>
              <a:ext cx="1274740" cy="1588"/>
            </a:xfrm>
            <a:prstGeom prst="line">
              <a:avLst/>
            </a:prstGeom>
            <a:ln>
              <a:solidFill>
                <a:srgbClr val="B2222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20578" y="5239003"/>
              <a:ext cx="2153170" cy="14818"/>
            </a:xfrm>
            <a:prstGeom prst="line">
              <a:avLst/>
            </a:prstGeom>
            <a:ln>
              <a:solidFill>
                <a:srgbClr val="B22222"/>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604456" y="5556190"/>
              <a:ext cx="2980403" cy="400110"/>
            </a:xfrm>
            <a:prstGeom prst="rect">
              <a:avLst/>
            </a:prstGeom>
            <a:noFill/>
          </p:spPr>
          <p:txBody>
            <a:bodyPr wrap="none" rtlCol="0">
              <a:spAutoFit/>
            </a:bodyPr>
            <a:lstStyle/>
            <a:p>
              <a:r>
                <a:rPr lang="en-US" sz="2000" dirty="0">
                  <a:solidFill>
                    <a:srgbClr val="B22222"/>
                  </a:solidFill>
                </a:rPr>
                <a:t>Tests all variables together.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558ED5"/>
                </a:solidFill>
              </a:rPr>
              <a:t>Background on R </a:t>
            </a:r>
            <a:r>
              <a:rPr lang="en-US" sz="1800" baseline="-25000" dirty="0">
                <a:solidFill>
                  <a:srgbClr val="1F497D">
                    <a:lumMod val="60000"/>
                    <a:lumOff val="40000"/>
                  </a:srgbClr>
                </a:solidFill>
              </a:rPr>
              <a:t>1</a:t>
            </a:r>
            <a:r>
              <a:rPr lang="en-US" sz="1800" dirty="0">
                <a:solidFill>
                  <a:srgbClr val="1F497D">
                    <a:lumMod val="60000"/>
                    <a:lumOff val="40000"/>
                  </a:srgbClr>
                </a:solidFill>
              </a:rPr>
              <a:t> </a:t>
            </a:r>
            <a:r>
              <a:rPr lang="en-US" sz="1800" baseline="-25000" dirty="0">
                <a:solidFill>
                  <a:srgbClr val="1F497D">
                    <a:lumMod val="60000"/>
                    <a:lumOff val="40000"/>
                  </a:srgbClr>
                </a:solidFill>
              </a:rPr>
              <a:t>of 3</a:t>
            </a:r>
            <a:endParaRPr lang="en-US" dirty="0"/>
          </a:p>
        </p:txBody>
      </p:sp>
      <p:sp>
        <p:nvSpPr>
          <p:cNvPr id="5" name="Content Placeholder 4"/>
          <p:cNvSpPr>
            <a:spLocks noGrp="1"/>
          </p:cNvSpPr>
          <p:nvPr>
            <p:ph idx="1"/>
          </p:nvPr>
        </p:nvSpPr>
        <p:spPr/>
        <p:txBody>
          <a:bodyPr/>
          <a:lstStyle/>
          <a:p>
            <a:r>
              <a:rPr lang="en-US" dirty="0"/>
              <a:t>R commands to do the regression model:</a:t>
            </a:r>
          </a:p>
        </p:txBody>
      </p:sp>
      <p:sp>
        <p:nvSpPr>
          <p:cNvPr id="7" name="Rectangle 6"/>
          <p:cNvSpPr/>
          <p:nvPr/>
        </p:nvSpPr>
        <p:spPr>
          <a:xfrm>
            <a:off x="827768" y="2206361"/>
            <a:ext cx="3998924" cy="1200329"/>
          </a:xfrm>
          <a:prstGeom prst="rect">
            <a:avLst/>
          </a:prstGeom>
        </p:spPr>
        <p:txBody>
          <a:bodyPr wrap="none">
            <a:spAutoFit/>
          </a:bodyPr>
          <a:lstStyle/>
          <a:p>
            <a:r>
              <a:rPr lang="en-US" dirty="0"/>
              <a:t>z0=</a:t>
            </a:r>
            <a:r>
              <a:rPr lang="en-US" dirty="0" err="1">
                <a:solidFill>
                  <a:srgbClr val="6A5ACD"/>
                </a:solidFill>
              </a:rPr>
              <a:t>read.table</a:t>
            </a:r>
            <a:r>
              <a:rPr lang="en-US" dirty="0" err="1"/>
              <a:t>("data.txt</a:t>
            </a:r>
            <a:r>
              <a:rPr lang="en-US" dirty="0"/>
              <a:t>", header = TRUE)</a:t>
            </a:r>
          </a:p>
          <a:p>
            <a:r>
              <a:rPr lang="en-US" dirty="0" err="1"/>
              <a:t>ym</a:t>
            </a:r>
            <a:r>
              <a:rPr lang="en-US" dirty="0"/>
              <a:t>=</a:t>
            </a:r>
            <a:r>
              <a:rPr lang="en-US" dirty="0" err="1">
                <a:solidFill>
                  <a:srgbClr val="6A5ACD"/>
                </a:solidFill>
              </a:rPr>
              <a:t>lm</a:t>
            </a:r>
            <a:r>
              <a:rPr lang="en-US" dirty="0" err="1"/>
              <a:t>(expenses~revenue</a:t>
            </a:r>
            <a:r>
              <a:rPr lang="en-US" dirty="0"/>
              <a:t>)</a:t>
            </a:r>
          </a:p>
          <a:p>
            <a:r>
              <a:rPr lang="en-US" dirty="0" err="1">
                <a:solidFill>
                  <a:srgbClr val="6A5ACD"/>
                </a:solidFill>
              </a:rPr>
              <a:t>summary</a:t>
            </a:r>
            <a:r>
              <a:rPr lang="en-US" dirty="0" err="1"/>
              <a:t>(ym</a:t>
            </a:r>
            <a:r>
              <a:rPr lang="en-US" dirty="0"/>
              <a:t>)</a:t>
            </a:r>
          </a:p>
          <a:p>
            <a:endParaRPr lang="en-US" dirty="0"/>
          </a:p>
        </p:txBody>
      </p:sp>
      <p:sp>
        <p:nvSpPr>
          <p:cNvPr id="8" name="TextBox 7"/>
          <p:cNvSpPr txBox="1"/>
          <p:nvPr/>
        </p:nvSpPr>
        <p:spPr>
          <a:xfrm>
            <a:off x="5245696" y="2206361"/>
            <a:ext cx="1992853" cy="1200329"/>
          </a:xfrm>
          <a:prstGeom prst="rect">
            <a:avLst/>
          </a:prstGeom>
          <a:noFill/>
        </p:spPr>
        <p:txBody>
          <a:bodyPr wrap="none" rtlCol="0">
            <a:spAutoFit/>
          </a:bodyPr>
          <a:lstStyle/>
          <a:p>
            <a:r>
              <a:rPr lang="en-US" dirty="0"/>
              <a:t>Read in the data</a:t>
            </a:r>
          </a:p>
          <a:p>
            <a:r>
              <a:rPr lang="en-US" dirty="0"/>
              <a:t>Compute the LS fit</a:t>
            </a:r>
          </a:p>
          <a:p>
            <a:r>
              <a:rPr lang="en-US" dirty="0"/>
              <a:t>Show results</a:t>
            </a:r>
          </a:p>
          <a:p>
            <a:endParaRPr lang="en-US" dirty="0"/>
          </a:p>
        </p:txBody>
      </p:sp>
      <p:cxnSp>
        <p:nvCxnSpPr>
          <p:cNvPr id="10" name="Straight Arrow Connector 9"/>
          <p:cNvCxnSpPr/>
          <p:nvPr/>
        </p:nvCxnSpPr>
        <p:spPr>
          <a:xfrm rot="10800000" flipV="1">
            <a:off x="4826692" y="2413191"/>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4826692" y="2706509"/>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V="1">
            <a:off x="4826692" y="2975889"/>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7093" y="3614018"/>
            <a:ext cx="7440042" cy="1846659"/>
          </a:xfrm>
          <a:prstGeom prst="rect">
            <a:avLst/>
          </a:prstGeom>
          <a:noFill/>
        </p:spPr>
        <p:txBody>
          <a:bodyPr wrap="square" rtlCol="0">
            <a:spAutoFit/>
          </a:bodyPr>
          <a:lstStyle/>
          <a:p>
            <a:r>
              <a:rPr lang="en-US" sz="2400" dirty="0">
                <a:solidFill>
                  <a:srgbClr val="595959"/>
                </a:solidFill>
              </a:rPr>
              <a:t>R</a:t>
            </a:r>
            <a:r>
              <a:rPr lang="en-US" dirty="0">
                <a:solidFill>
                  <a:srgbClr val="595959"/>
                </a:solidFill>
              </a:rPr>
              <a:t> is a very powerful language for data mining large (and small) data sets. There are numerous built in functions for almost any application of interest. In addition, it easy to build your own functions to meet your specific computing needs. Currently it is one of the most widely used software across many fields, and knowing how to use it is in very high demand! </a:t>
            </a:r>
          </a:p>
          <a:p>
            <a:endParaRPr lang="en-US" dirty="0"/>
          </a:p>
        </p:txBody>
      </p:sp>
      <p:sp>
        <p:nvSpPr>
          <p:cNvPr id="14" name="Slide Number Placeholder 13"/>
          <p:cNvSpPr>
            <a:spLocks noGrp="1"/>
          </p:cNvSpPr>
          <p:nvPr>
            <p:ph type="sldNum" sz="quarter" idx="12"/>
          </p:nvPr>
        </p:nvSpPr>
        <p:spPr/>
        <p:txBody>
          <a:bodyPr/>
          <a:lstStyle/>
          <a:p>
            <a:fld id="{87D7641F-1B94-7D48-9980-585AFFC348E4}"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558ED5"/>
                </a:solidFill>
              </a:rPr>
              <a:t>Background on R </a:t>
            </a:r>
            <a:r>
              <a:rPr lang="en-US" sz="1800" baseline="-25000" dirty="0">
                <a:solidFill>
                  <a:srgbClr val="1F497D">
                    <a:lumMod val="60000"/>
                    <a:lumOff val="40000"/>
                  </a:srgbClr>
                </a:solidFill>
              </a:rPr>
              <a:t>2</a:t>
            </a:r>
            <a:r>
              <a:rPr lang="en-US" sz="1800" dirty="0">
                <a:solidFill>
                  <a:srgbClr val="1F497D">
                    <a:lumMod val="60000"/>
                    <a:lumOff val="40000"/>
                  </a:srgbClr>
                </a:solidFill>
              </a:rPr>
              <a:t> </a:t>
            </a:r>
            <a:r>
              <a:rPr lang="en-US" sz="1800" baseline="-25000" dirty="0">
                <a:solidFill>
                  <a:srgbClr val="1F497D">
                    <a:lumMod val="60000"/>
                    <a:lumOff val="40000"/>
                  </a:srgbClr>
                </a:solidFill>
              </a:rPr>
              <a:t>of 4</a:t>
            </a:r>
            <a:endParaRPr lang="en-US" dirty="0"/>
          </a:p>
        </p:txBody>
      </p:sp>
      <p:pic>
        <p:nvPicPr>
          <p:cNvPr id="15" name="Content Placeholder 14" descr="Screen Shot 2012-01-10 at 11.11.13 AM.png"/>
          <p:cNvPicPr>
            <a:picLocks noGrp="1" noChangeAspect="1"/>
          </p:cNvPicPr>
          <p:nvPr>
            <p:ph idx="1"/>
          </p:nvPr>
        </p:nvPicPr>
        <p:blipFill>
          <a:blip r:embed="rId2"/>
          <a:srcRect l="2407" r="3225" b="5947"/>
          <a:stretch>
            <a:fillRect/>
          </a:stretch>
        </p:blipFill>
        <p:spPr>
          <a:xfrm>
            <a:off x="2669497" y="2597968"/>
            <a:ext cx="5138928" cy="4038471"/>
          </a:xfrm>
        </p:spPr>
      </p:pic>
      <p:sp>
        <p:nvSpPr>
          <p:cNvPr id="14" name="Slide Number Placeholder 13"/>
          <p:cNvSpPr>
            <a:spLocks noGrp="1"/>
          </p:cNvSpPr>
          <p:nvPr>
            <p:ph type="sldNum" sz="quarter" idx="12"/>
          </p:nvPr>
        </p:nvSpPr>
        <p:spPr/>
        <p:txBody>
          <a:bodyPr/>
          <a:lstStyle/>
          <a:p>
            <a:fld id="{87D7641F-1B94-7D48-9980-585AFFC348E4}" type="slidenum">
              <a:rPr lang="en-US" smtClean="0"/>
              <a:pPr/>
              <a:t>46</a:t>
            </a:fld>
            <a:endParaRPr lang="en-US"/>
          </a:p>
        </p:txBody>
      </p:sp>
      <p:sp>
        <p:nvSpPr>
          <p:cNvPr id="16" name="TextBox 15"/>
          <p:cNvSpPr txBox="1"/>
          <p:nvPr/>
        </p:nvSpPr>
        <p:spPr>
          <a:xfrm>
            <a:off x="2502843" y="2215676"/>
            <a:ext cx="6314549" cy="369332"/>
          </a:xfrm>
          <a:prstGeom prst="rect">
            <a:avLst/>
          </a:prstGeom>
          <a:noFill/>
        </p:spPr>
        <p:txBody>
          <a:bodyPr wrap="none" rtlCol="0">
            <a:spAutoFit/>
          </a:bodyPr>
          <a:lstStyle/>
          <a:p>
            <a:r>
              <a:rPr lang="en-US" dirty="0">
                <a:solidFill>
                  <a:schemeClr val="tx2">
                    <a:lumMod val="60000"/>
                    <a:lumOff val="40000"/>
                  </a:schemeClr>
                </a:solidFill>
              </a:rPr>
              <a:t>http://</a:t>
            </a:r>
            <a:r>
              <a:rPr lang="en-US" dirty="0" err="1">
                <a:solidFill>
                  <a:schemeClr val="tx2">
                    <a:lumMod val="60000"/>
                    <a:lumOff val="40000"/>
                  </a:schemeClr>
                </a:solidFill>
              </a:rPr>
              <a:t>answers.stat.ucla.edu/groups/answers/search/?q</a:t>
            </a:r>
            <a:r>
              <a:rPr lang="en-US" dirty="0">
                <a:solidFill>
                  <a:schemeClr val="tx2">
                    <a:lumMod val="60000"/>
                    <a:lumOff val="40000"/>
                  </a:schemeClr>
                </a:solidFill>
              </a:rPr>
              <a:t>=</a:t>
            </a:r>
            <a:r>
              <a:rPr lang="en-US" dirty="0" err="1">
                <a:solidFill>
                  <a:schemeClr val="tx2">
                    <a:lumMod val="60000"/>
                    <a:lumOff val="40000"/>
                  </a:schemeClr>
                </a:solidFill>
              </a:rPr>
              <a:t>R&amp;tag</a:t>
            </a:r>
            <a:r>
              <a:rPr lang="en-US" dirty="0">
                <a:solidFill>
                  <a:schemeClr val="tx2">
                    <a:lumMod val="60000"/>
                    <a:lumOff val="40000"/>
                  </a:schemeClr>
                </a:solidFill>
              </a:rPr>
              <a:t>=</a:t>
            </a:r>
            <a:r>
              <a:rPr lang="en-US" dirty="0" err="1">
                <a:solidFill>
                  <a:schemeClr val="tx2">
                    <a:lumMod val="60000"/>
                    <a:lumOff val="40000"/>
                  </a:schemeClr>
                </a:solidFill>
              </a:rPr>
              <a:t>r</a:t>
            </a:r>
            <a:endParaRPr lang="en-US" dirty="0">
              <a:solidFill>
                <a:schemeClr val="tx2">
                  <a:lumMod val="60000"/>
                  <a:lumOff val="40000"/>
                </a:schemeClr>
              </a:solidFill>
            </a:endParaRPr>
          </a:p>
        </p:txBody>
      </p:sp>
      <p:sp>
        <p:nvSpPr>
          <p:cNvPr id="17" name="TextBox 16"/>
          <p:cNvSpPr txBox="1"/>
          <p:nvPr/>
        </p:nvSpPr>
        <p:spPr>
          <a:xfrm>
            <a:off x="2669497" y="1469470"/>
            <a:ext cx="2569934" cy="369332"/>
          </a:xfrm>
          <a:prstGeom prst="rect">
            <a:avLst/>
          </a:prstGeom>
          <a:noFill/>
        </p:spPr>
        <p:txBody>
          <a:bodyPr wrap="none" rtlCol="0">
            <a:spAutoFit/>
          </a:bodyPr>
          <a:lstStyle/>
          <a:p>
            <a:r>
              <a:rPr lang="en-US" dirty="0">
                <a:solidFill>
                  <a:schemeClr val="tx2">
                    <a:lumMod val="60000"/>
                    <a:lumOff val="40000"/>
                  </a:schemeClr>
                </a:solidFill>
              </a:rPr>
              <a:t>http://</a:t>
            </a:r>
            <a:r>
              <a:rPr lang="en-US" dirty="0" err="1">
                <a:solidFill>
                  <a:schemeClr val="tx2">
                    <a:lumMod val="60000"/>
                    <a:lumOff val="40000"/>
                  </a:schemeClr>
                </a:solidFill>
              </a:rPr>
              <a:t>cran.stat.ucla.edu</a:t>
            </a:r>
            <a:r>
              <a:rPr lang="en-US" dirty="0">
                <a:solidFill>
                  <a:schemeClr val="tx2">
                    <a:lumMod val="60000"/>
                    <a:lumOff val="40000"/>
                  </a:schemeClr>
                </a:solidFill>
              </a:rPr>
              <a:t>/</a:t>
            </a:r>
          </a:p>
        </p:txBody>
      </p:sp>
      <p:sp>
        <p:nvSpPr>
          <p:cNvPr id="18" name="TextBox 17"/>
          <p:cNvSpPr txBox="1"/>
          <p:nvPr/>
        </p:nvSpPr>
        <p:spPr>
          <a:xfrm>
            <a:off x="457200" y="1417638"/>
            <a:ext cx="2377273" cy="400110"/>
          </a:xfrm>
          <a:prstGeom prst="rect">
            <a:avLst/>
          </a:prstGeom>
          <a:noFill/>
        </p:spPr>
        <p:txBody>
          <a:bodyPr wrap="none" rtlCol="0">
            <a:spAutoFit/>
          </a:bodyPr>
          <a:lstStyle/>
          <a:p>
            <a:r>
              <a:rPr lang="en-US" sz="2000" dirty="0">
                <a:solidFill>
                  <a:srgbClr val="6A5ACD"/>
                </a:solidFill>
              </a:rPr>
              <a:t>Step 1 (Download R):</a:t>
            </a:r>
          </a:p>
        </p:txBody>
      </p:sp>
      <p:sp>
        <p:nvSpPr>
          <p:cNvPr id="19" name="Rectangle 18"/>
          <p:cNvSpPr/>
          <p:nvPr/>
        </p:nvSpPr>
        <p:spPr>
          <a:xfrm>
            <a:off x="457200" y="2212064"/>
            <a:ext cx="2134193" cy="400110"/>
          </a:xfrm>
          <a:prstGeom prst="rect">
            <a:avLst/>
          </a:prstGeom>
        </p:spPr>
        <p:txBody>
          <a:bodyPr wrap="none">
            <a:spAutoFit/>
          </a:bodyPr>
          <a:lstStyle/>
          <a:p>
            <a:r>
              <a:rPr lang="en-US" sz="2000" dirty="0">
                <a:solidFill>
                  <a:srgbClr val="6A5ACD"/>
                </a:solidFill>
              </a:rPr>
              <a:t>Step 3 (Try it out!):</a:t>
            </a:r>
          </a:p>
        </p:txBody>
      </p:sp>
      <p:sp>
        <p:nvSpPr>
          <p:cNvPr id="20" name="Rectangle 19"/>
          <p:cNvSpPr/>
          <p:nvPr/>
        </p:nvSpPr>
        <p:spPr>
          <a:xfrm>
            <a:off x="2669497" y="2597968"/>
            <a:ext cx="5416747" cy="403847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811338"/>
            <a:ext cx="3042520" cy="400110"/>
          </a:xfrm>
          <a:prstGeom prst="rect">
            <a:avLst/>
          </a:prstGeom>
          <a:noFill/>
        </p:spPr>
        <p:txBody>
          <a:bodyPr wrap="none" rtlCol="0">
            <a:spAutoFit/>
          </a:bodyPr>
          <a:lstStyle/>
          <a:p>
            <a:r>
              <a:rPr lang="en-US" sz="2000" dirty="0">
                <a:solidFill>
                  <a:srgbClr val="6A5ACD"/>
                </a:solidFill>
              </a:rPr>
              <a:t>Step 2 (Install all packages):</a:t>
            </a:r>
          </a:p>
        </p:txBody>
      </p:sp>
      <p:sp>
        <p:nvSpPr>
          <p:cNvPr id="11" name="TextBox 10"/>
          <p:cNvSpPr txBox="1"/>
          <p:nvPr/>
        </p:nvSpPr>
        <p:spPr>
          <a:xfrm>
            <a:off x="3329897" y="1837770"/>
            <a:ext cx="4922742" cy="338554"/>
          </a:xfrm>
          <a:prstGeom prst="rect">
            <a:avLst/>
          </a:prstGeom>
          <a:noFill/>
        </p:spPr>
        <p:txBody>
          <a:bodyPr wrap="none" rtlCol="0">
            <a:spAutoFit/>
          </a:bodyPr>
          <a:lstStyle/>
          <a:p>
            <a:r>
              <a:rPr lang="en-US" sz="1600" dirty="0">
                <a:solidFill>
                  <a:schemeClr val="tx2">
                    <a:lumMod val="60000"/>
                    <a:lumOff val="40000"/>
                  </a:schemeClr>
                </a:solidFill>
                <a:latin typeface="Consolas"/>
                <a:cs typeface="Consolas"/>
              </a:rPr>
              <a:t>install.packages(available.packages()[,1])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algn="ctr">
              <a:buNone/>
            </a:pPr>
            <a:r>
              <a:rPr lang="en-US" dirty="0">
                <a:solidFill>
                  <a:schemeClr val="accent6">
                    <a:lumMod val="75000"/>
                  </a:schemeClr>
                </a:solidFill>
              </a:rPr>
              <a:t>R Session Demonstration</a:t>
            </a:r>
          </a:p>
        </p:txBody>
      </p:sp>
      <p:sp>
        <p:nvSpPr>
          <p:cNvPr id="2" name="Title 1"/>
          <p:cNvSpPr>
            <a:spLocks noGrp="1"/>
          </p:cNvSpPr>
          <p:nvPr>
            <p:ph type="title"/>
          </p:nvPr>
        </p:nvSpPr>
        <p:spPr/>
        <p:txBody>
          <a:bodyPr>
            <a:normAutofit/>
          </a:bodyPr>
          <a:lstStyle/>
          <a:p>
            <a:r>
              <a:rPr lang="en-US" dirty="0">
                <a:solidFill>
                  <a:srgbClr val="558ED5"/>
                </a:solidFill>
              </a:rPr>
              <a:t>Background on R </a:t>
            </a:r>
            <a:r>
              <a:rPr lang="en-US" sz="1800" baseline="-25000" dirty="0">
                <a:solidFill>
                  <a:srgbClr val="1F497D">
                    <a:lumMod val="60000"/>
                    <a:lumOff val="40000"/>
                  </a:srgbClr>
                </a:solidFill>
              </a:rPr>
              <a:t>3</a:t>
            </a:r>
            <a:r>
              <a:rPr lang="en-US" sz="1800" dirty="0">
                <a:solidFill>
                  <a:srgbClr val="1F497D">
                    <a:lumMod val="60000"/>
                    <a:lumOff val="40000"/>
                  </a:srgbClr>
                </a:solidFill>
              </a:rPr>
              <a:t> </a:t>
            </a:r>
            <a:r>
              <a:rPr lang="en-US" sz="1800" baseline="-25000" dirty="0">
                <a:solidFill>
                  <a:srgbClr val="1F497D">
                    <a:lumMod val="60000"/>
                    <a:lumOff val="40000"/>
                  </a:srgbClr>
                </a:solidFill>
              </a:rPr>
              <a:t>of 3</a:t>
            </a:r>
            <a:endParaRPr lang="en-US" dirty="0"/>
          </a:p>
        </p:txBody>
      </p:sp>
      <p:sp>
        <p:nvSpPr>
          <p:cNvPr id="14" name="Slide Number Placeholder 13"/>
          <p:cNvSpPr>
            <a:spLocks noGrp="1"/>
          </p:cNvSpPr>
          <p:nvPr>
            <p:ph type="sldNum" sz="quarter" idx="12"/>
          </p:nvPr>
        </p:nvSpPr>
        <p:spPr/>
        <p:txBody>
          <a:bodyPr/>
          <a:lstStyle/>
          <a:p>
            <a:fld id="{87D7641F-1B94-7D48-9980-585AFFC348E4}" type="slidenum">
              <a:rPr lang="en-US" smtClean="0"/>
              <a:pPr/>
              <a:t>47</a:t>
            </a:fld>
            <a:endParaRPr lang="en-US"/>
          </a:p>
        </p:txBody>
      </p:sp>
      <p:pic>
        <p:nvPicPr>
          <p:cNvPr id="11" name="Picture 10"/>
          <p:cNvPicPr>
            <a:picLocks noChangeAspect="1"/>
          </p:cNvPicPr>
          <p:nvPr/>
        </p:nvPicPr>
        <p:blipFill>
          <a:blip r:embed="rId2"/>
          <a:stretch>
            <a:fillRect/>
          </a:stretch>
        </p:blipFill>
        <p:spPr>
          <a:xfrm>
            <a:off x="2625344" y="2654317"/>
            <a:ext cx="3877056" cy="29412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60000"/>
                    <a:lumOff val="40000"/>
                  </a:schemeClr>
                </a:solidFill>
              </a:rPr>
              <a:t>For Next Class</a:t>
            </a:r>
            <a:endParaRPr lang="en-US" dirty="0"/>
          </a:p>
        </p:txBody>
      </p:sp>
      <p:sp>
        <p:nvSpPr>
          <p:cNvPr id="3" name="Content Placeholder 2"/>
          <p:cNvSpPr>
            <a:spLocks noGrp="1"/>
          </p:cNvSpPr>
          <p:nvPr>
            <p:ph idx="1"/>
          </p:nvPr>
        </p:nvSpPr>
        <p:spPr/>
        <p:txBody>
          <a:bodyPr>
            <a:normAutofit fontScale="92500" lnSpcReduction="10000"/>
          </a:bodyPr>
          <a:lstStyle/>
          <a:p>
            <a:r>
              <a:rPr lang="en-US" dirty="0"/>
              <a:t>Readings about today’s class: </a:t>
            </a:r>
          </a:p>
          <a:p>
            <a:pPr>
              <a:buNone/>
            </a:pPr>
            <a:r>
              <a:rPr lang="en-US" dirty="0"/>
              <a:t>    </a:t>
            </a:r>
            <a:r>
              <a:rPr lang="en-US" dirty="0">
                <a:solidFill>
                  <a:schemeClr val="tx1">
                    <a:lumMod val="65000"/>
                    <a:lumOff val="35000"/>
                  </a:schemeClr>
                </a:solidFill>
              </a:rPr>
              <a:t>Chapters 1</a:t>
            </a:r>
            <a:r>
              <a:rPr lang="en-US" baseline="30000" dirty="0">
                <a:solidFill>
                  <a:schemeClr val="tx1">
                    <a:lumMod val="65000"/>
                    <a:lumOff val="35000"/>
                  </a:schemeClr>
                </a:solidFill>
              </a:rPr>
              <a:t>a</a:t>
            </a:r>
            <a:r>
              <a:rPr lang="en-US" dirty="0">
                <a:solidFill>
                  <a:schemeClr val="tx1">
                    <a:lumMod val="65000"/>
                    <a:lumOff val="35000"/>
                  </a:schemeClr>
                </a:solidFill>
              </a:rPr>
              <a:t>, 2</a:t>
            </a:r>
            <a:r>
              <a:rPr lang="en-US" baseline="30000" dirty="0">
                <a:solidFill>
                  <a:schemeClr val="tx1">
                    <a:lumMod val="65000"/>
                    <a:lumOff val="35000"/>
                  </a:schemeClr>
                </a:solidFill>
              </a:rPr>
              <a:t>a</a:t>
            </a:r>
            <a:r>
              <a:rPr lang="en-US" dirty="0">
                <a:solidFill>
                  <a:schemeClr val="tx1">
                    <a:lumMod val="65000"/>
                    <a:lumOff val="35000"/>
                  </a:schemeClr>
                </a:solidFill>
              </a:rPr>
              <a:t>, 1</a:t>
            </a:r>
            <a:r>
              <a:rPr lang="en-US" baseline="30000" dirty="0">
                <a:solidFill>
                  <a:schemeClr val="tx1">
                    <a:lumMod val="65000"/>
                    <a:lumOff val="35000"/>
                  </a:schemeClr>
                </a:solidFill>
              </a:rPr>
              <a:t>b</a:t>
            </a:r>
            <a:r>
              <a:rPr lang="en-US" dirty="0">
                <a:solidFill>
                  <a:schemeClr val="tx1">
                    <a:lumMod val="65000"/>
                    <a:lumOff val="35000"/>
                  </a:schemeClr>
                </a:solidFill>
              </a:rPr>
              <a:t>, 2</a:t>
            </a:r>
            <a:r>
              <a:rPr lang="en-US" baseline="30000" dirty="0">
                <a:solidFill>
                  <a:schemeClr val="tx1">
                    <a:lumMod val="65000"/>
                    <a:lumOff val="35000"/>
                  </a:schemeClr>
                </a:solidFill>
              </a:rPr>
              <a:t>b</a:t>
            </a:r>
            <a:r>
              <a:rPr lang="en-US" dirty="0">
                <a:solidFill>
                  <a:schemeClr val="tx1">
                    <a:lumMod val="65000"/>
                    <a:lumOff val="35000"/>
                  </a:schemeClr>
                </a:solidFill>
              </a:rPr>
              <a:t>, 3</a:t>
            </a:r>
            <a:r>
              <a:rPr lang="en-US" baseline="30000" dirty="0">
                <a:solidFill>
                  <a:schemeClr val="tx1">
                    <a:lumMod val="65000"/>
                    <a:lumOff val="35000"/>
                  </a:schemeClr>
                </a:solidFill>
              </a:rPr>
              <a:t>b</a:t>
            </a:r>
            <a:r>
              <a:rPr lang="en-US" dirty="0">
                <a:solidFill>
                  <a:schemeClr val="tx1">
                    <a:lumMod val="65000"/>
                    <a:lumOff val="35000"/>
                  </a:schemeClr>
                </a:solidFill>
              </a:rPr>
              <a:t> </a:t>
            </a:r>
          </a:p>
          <a:p>
            <a:pPr>
              <a:buNone/>
            </a:pPr>
            <a:endParaRPr lang="en-US" dirty="0">
              <a:solidFill>
                <a:schemeClr val="tx1">
                  <a:lumMod val="65000"/>
                  <a:lumOff val="35000"/>
                </a:schemeClr>
              </a:solidFill>
            </a:endParaRPr>
          </a:p>
          <a:p>
            <a:r>
              <a:rPr lang="en-US" dirty="0"/>
              <a:t>For next class:</a:t>
            </a:r>
          </a:p>
          <a:p>
            <a:pPr>
              <a:buNone/>
            </a:pPr>
            <a:r>
              <a:rPr lang="en-US" dirty="0"/>
              <a:t>    </a:t>
            </a:r>
            <a:r>
              <a:rPr lang="en-US" dirty="0">
                <a:solidFill>
                  <a:schemeClr val="tx1">
                    <a:lumMod val="65000"/>
                    <a:lumOff val="35000"/>
                  </a:schemeClr>
                </a:solidFill>
              </a:rPr>
              <a:t>Download, install and have fun with R (try to repeat the regression example from today’s class)</a:t>
            </a:r>
          </a:p>
          <a:p>
            <a:pPr>
              <a:buNone/>
            </a:pPr>
            <a:endParaRPr lang="en-US" dirty="0"/>
          </a:p>
          <a:p>
            <a:r>
              <a:rPr lang="en-US" dirty="0"/>
              <a:t>Readings for next class: </a:t>
            </a:r>
          </a:p>
          <a:p>
            <a:pPr>
              <a:buNone/>
            </a:pPr>
            <a:r>
              <a:rPr lang="en-US" dirty="0"/>
              <a:t>    </a:t>
            </a:r>
            <a:r>
              <a:rPr lang="en-US" dirty="0">
                <a:solidFill>
                  <a:srgbClr val="595959"/>
                </a:solidFill>
              </a:rPr>
              <a:t>Chapters 3</a:t>
            </a:r>
            <a:r>
              <a:rPr lang="en-US" baseline="30000" dirty="0">
                <a:solidFill>
                  <a:srgbClr val="595959"/>
                </a:solidFill>
              </a:rPr>
              <a:t>a</a:t>
            </a:r>
            <a:r>
              <a:rPr lang="en-US" dirty="0">
                <a:solidFill>
                  <a:srgbClr val="595959"/>
                </a:solidFill>
              </a:rPr>
              <a:t>, 4</a:t>
            </a:r>
            <a:r>
              <a:rPr lang="en-US" baseline="30000" dirty="0">
                <a:solidFill>
                  <a:srgbClr val="595959"/>
                </a:solidFill>
              </a:rPr>
              <a:t>a</a:t>
            </a:r>
            <a:r>
              <a:rPr lang="en-US" dirty="0">
                <a:solidFill>
                  <a:srgbClr val="595959"/>
                </a:solidFill>
              </a:rPr>
              <a:t>, 4</a:t>
            </a:r>
            <a:r>
              <a:rPr lang="en-US" baseline="30000" dirty="0">
                <a:solidFill>
                  <a:srgbClr val="595959"/>
                </a:solidFill>
              </a:rPr>
              <a:t>b</a:t>
            </a:r>
            <a:r>
              <a:rPr lang="en-US" dirty="0">
                <a:solidFill>
                  <a:srgbClr val="595959"/>
                </a:solidFill>
              </a:rPr>
              <a:t> </a:t>
            </a:r>
          </a:p>
          <a:p>
            <a:pPr>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48</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58ED5"/>
                </a:solidFill>
              </a:rPr>
              <a:t>Useful References</a:t>
            </a:r>
          </a:p>
        </p:txBody>
      </p:sp>
      <p:sp>
        <p:nvSpPr>
          <p:cNvPr id="3" name="Content Placeholder 2"/>
          <p:cNvSpPr>
            <a:spLocks noGrp="1"/>
          </p:cNvSpPr>
          <p:nvPr>
            <p:ph idx="1"/>
          </p:nvPr>
        </p:nvSpPr>
        <p:spPr>
          <a:xfrm>
            <a:off x="457200" y="1491345"/>
            <a:ext cx="8057848" cy="5230130"/>
          </a:xfrm>
        </p:spPr>
        <p:txBody>
          <a:bodyPr>
            <a:normAutofit fontScale="55000" lnSpcReduction="20000"/>
          </a:bodyPr>
          <a:lstStyle/>
          <a:p>
            <a:pPr marL="514350" indent="-514350">
              <a:buFont typeface="+mj-lt"/>
              <a:buAutoNum type="arabicPeriod"/>
            </a:pPr>
            <a:r>
              <a:rPr lang="en-US" dirty="0"/>
              <a:t>Books:</a:t>
            </a:r>
          </a:p>
          <a:p>
            <a:pPr marL="914400" lvl="1" indent="-514350"/>
            <a:r>
              <a:rPr lang="en-US" dirty="0">
                <a:solidFill>
                  <a:srgbClr val="595959"/>
                </a:solidFill>
              </a:rPr>
              <a:t>Applied Econometric Time Series, 3</a:t>
            </a:r>
            <a:r>
              <a:rPr lang="en-US" baseline="30000" dirty="0">
                <a:solidFill>
                  <a:srgbClr val="595959"/>
                </a:solidFill>
              </a:rPr>
              <a:t>rd</a:t>
            </a:r>
            <a:r>
              <a:rPr lang="en-US" dirty="0">
                <a:solidFill>
                  <a:srgbClr val="595959"/>
                </a:solidFill>
              </a:rPr>
              <a:t> Ed., W. Enders (</a:t>
            </a:r>
            <a:r>
              <a:rPr lang="en-US" dirty="0">
                <a:solidFill>
                  <a:srgbClr val="6A5ACD"/>
                </a:solidFill>
              </a:rPr>
              <a:t>Easy</a:t>
            </a:r>
            <a:r>
              <a:rPr lang="en-US" dirty="0">
                <a:solidFill>
                  <a:srgbClr val="595959"/>
                </a:solidFill>
              </a:rPr>
              <a:t>)</a:t>
            </a:r>
          </a:p>
          <a:p>
            <a:pPr marL="914400" lvl="1" indent="-514350"/>
            <a:r>
              <a:rPr lang="en-US" dirty="0">
                <a:solidFill>
                  <a:srgbClr val="595959"/>
                </a:solidFill>
              </a:rPr>
              <a:t>A Companion to Economic Forecasting. M. P. Clements and D. F. Hendry (</a:t>
            </a:r>
            <a:r>
              <a:rPr lang="en-US" dirty="0">
                <a:solidFill>
                  <a:srgbClr val="6A5ACD"/>
                </a:solidFill>
              </a:rPr>
              <a:t>Medium</a:t>
            </a:r>
            <a:r>
              <a:rPr lang="en-US" dirty="0">
                <a:solidFill>
                  <a:srgbClr val="595959"/>
                </a:solidFill>
              </a:rPr>
              <a:t>)</a:t>
            </a:r>
          </a:p>
          <a:p>
            <a:pPr marL="914400" lvl="1" indent="-514350"/>
            <a:r>
              <a:rPr lang="en-US" dirty="0">
                <a:solidFill>
                  <a:srgbClr val="595959"/>
                </a:solidFill>
              </a:rPr>
              <a:t>Time Series Analysis. J. D. Hamilton (</a:t>
            </a:r>
            <a:r>
              <a:rPr lang="en-US" dirty="0">
                <a:solidFill>
                  <a:srgbClr val="6A5ACD"/>
                </a:solidFill>
              </a:rPr>
              <a:t>Difficult</a:t>
            </a:r>
            <a:r>
              <a:rPr lang="en-US" dirty="0">
                <a:solidFill>
                  <a:srgbClr val="595959"/>
                </a:solidFill>
              </a:rPr>
              <a:t>)</a:t>
            </a:r>
          </a:p>
          <a:p>
            <a:pPr marL="914400" lvl="1" indent="-514350"/>
            <a:r>
              <a:rPr lang="en-US" dirty="0">
                <a:solidFill>
                  <a:srgbClr val="595959"/>
                </a:solidFill>
              </a:rPr>
              <a:t>Time Series Applications to Finance with R and S-Plus, 2</a:t>
            </a:r>
            <a:r>
              <a:rPr lang="en-US" baseline="30000" dirty="0">
                <a:solidFill>
                  <a:srgbClr val="595959"/>
                </a:solidFill>
              </a:rPr>
              <a:t>nd</a:t>
            </a:r>
            <a:r>
              <a:rPr lang="en-US" dirty="0">
                <a:solidFill>
                  <a:srgbClr val="595959"/>
                </a:solidFill>
              </a:rPr>
              <a:t> Ed., N.G. Chan (</a:t>
            </a:r>
            <a:r>
              <a:rPr lang="en-US" dirty="0">
                <a:solidFill>
                  <a:schemeClr val="accent6">
                    <a:lumMod val="75000"/>
                  </a:schemeClr>
                </a:solidFill>
              </a:rPr>
              <a:t>includes R codes</a:t>
            </a:r>
            <a:r>
              <a:rPr lang="en-US" dirty="0">
                <a:solidFill>
                  <a:srgbClr val="595959"/>
                </a:solidFill>
              </a:rPr>
              <a:t>)</a:t>
            </a:r>
          </a:p>
          <a:p>
            <a:pPr marL="914400" lvl="1" indent="-514350"/>
            <a:r>
              <a:rPr lang="en-US" dirty="0">
                <a:solidFill>
                  <a:srgbClr val="595959"/>
                </a:solidFill>
              </a:rPr>
              <a:t>Analysis of Financial Time Series, 3</a:t>
            </a:r>
            <a:r>
              <a:rPr lang="en-US" baseline="30000" dirty="0">
                <a:solidFill>
                  <a:srgbClr val="595959"/>
                </a:solidFill>
              </a:rPr>
              <a:t>rd</a:t>
            </a:r>
            <a:r>
              <a:rPr lang="en-US" dirty="0">
                <a:solidFill>
                  <a:srgbClr val="595959"/>
                </a:solidFill>
              </a:rPr>
              <a:t> Ed. </a:t>
            </a:r>
            <a:r>
              <a:rPr lang="en-US" dirty="0" err="1">
                <a:solidFill>
                  <a:srgbClr val="595959"/>
                </a:solidFill>
              </a:rPr>
              <a:t>Ruey</a:t>
            </a:r>
            <a:r>
              <a:rPr lang="en-US" dirty="0">
                <a:solidFill>
                  <a:srgbClr val="595959"/>
                </a:solidFill>
              </a:rPr>
              <a:t> S. </a:t>
            </a:r>
            <a:r>
              <a:rPr lang="en-US" dirty="0" err="1">
                <a:solidFill>
                  <a:srgbClr val="595959"/>
                </a:solidFill>
              </a:rPr>
              <a:t>Tsay</a:t>
            </a:r>
            <a:r>
              <a:rPr lang="en-US" dirty="0">
                <a:solidFill>
                  <a:srgbClr val="595959"/>
                </a:solidFill>
              </a:rPr>
              <a:t> (</a:t>
            </a:r>
            <a:r>
              <a:rPr lang="en-US" dirty="0">
                <a:solidFill>
                  <a:schemeClr val="accent6">
                    <a:lumMod val="75000"/>
                  </a:schemeClr>
                </a:solidFill>
              </a:rPr>
              <a:t>includes R codes</a:t>
            </a:r>
            <a:r>
              <a:rPr lang="en-US" dirty="0">
                <a:solidFill>
                  <a:srgbClr val="595959"/>
                </a:solidFill>
              </a:rPr>
              <a:t>)</a:t>
            </a:r>
          </a:p>
          <a:p>
            <a:pPr marL="1771650" lvl="3" indent="-514350">
              <a:buNone/>
            </a:pPr>
            <a:r>
              <a:rPr lang="en-US" dirty="0">
                <a:solidFill>
                  <a:srgbClr val="595959"/>
                </a:solidFill>
                <a:hlinkClick r:id="rId2"/>
              </a:rPr>
              <a:t>http://faculty.chicagobooth.edu/ruey.tsay/teaching/</a:t>
            </a:r>
            <a:r>
              <a:rPr lang="en-US" dirty="0">
                <a:solidFill>
                  <a:srgbClr val="595959"/>
                </a:solidFill>
              </a:rPr>
              <a:t> </a:t>
            </a:r>
            <a:r>
              <a:rPr lang="en-US" dirty="0" err="1">
                <a:solidFill>
                  <a:srgbClr val="595959"/>
                </a:solidFill>
                <a:sym typeface="Wingdings"/>
              </a:rPr>
              <a:t>teachingBusiness</a:t>
            </a:r>
            <a:r>
              <a:rPr lang="en-US" dirty="0">
                <a:solidFill>
                  <a:srgbClr val="595959"/>
                </a:solidFill>
                <a:sym typeface="Wingdings"/>
              </a:rPr>
              <a:t> 41202</a:t>
            </a:r>
            <a:endParaRPr lang="en-US" dirty="0">
              <a:solidFill>
                <a:srgbClr val="595959"/>
              </a:solidFill>
            </a:endParaRPr>
          </a:p>
          <a:p>
            <a:pPr marL="914400" lvl="1" indent="-514350"/>
            <a:r>
              <a:rPr lang="en-US" dirty="0">
                <a:solidFill>
                  <a:srgbClr val="595959"/>
                </a:solidFill>
              </a:rPr>
              <a:t>Time Series Analysis and its Applications with R Examples, 3</a:t>
            </a:r>
            <a:r>
              <a:rPr lang="en-US" baseline="30000" dirty="0">
                <a:solidFill>
                  <a:srgbClr val="595959"/>
                </a:solidFill>
              </a:rPr>
              <a:t>rd</a:t>
            </a:r>
            <a:r>
              <a:rPr lang="en-US" dirty="0">
                <a:solidFill>
                  <a:srgbClr val="595959"/>
                </a:solidFill>
              </a:rPr>
              <a:t> Ed. Robert H. </a:t>
            </a:r>
            <a:r>
              <a:rPr lang="en-US" dirty="0" err="1">
                <a:solidFill>
                  <a:srgbClr val="595959"/>
                </a:solidFill>
              </a:rPr>
              <a:t>Shumway</a:t>
            </a:r>
            <a:r>
              <a:rPr lang="en-US" dirty="0">
                <a:solidFill>
                  <a:srgbClr val="595959"/>
                </a:solidFill>
              </a:rPr>
              <a:t> &amp; David S. </a:t>
            </a:r>
            <a:r>
              <a:rPr lang="en-US" dirty="0" err="1">
                <a:solidFill>
                  <a:srgbClr val="595959"/>
                </a:solidFill>
              </a:rPr>
              <a:t>Stoffer</a:t>
            </a:r>
            <a:r>
              <a:rPr lang="en-US" dirty="0">
                <a:solidFill>
                  <a:srgbClr val="595959"/>
                </a:solidFill>
              </a:rPr>
              <a:t> (</a:t>
            </a:r>
            <a:r>
              <a:rPr lang="en-US" dirty="0">
                <a:solidFill>
                  <a:schemeClr val="accent6">
                    <a:lumMod val="75000"/>
                  </a:schemeClr>
                </a:solidFill>
              </a:rPr>
              <a:t>includes R codes</a:t>
            </a:r>
            <a:r>
              <a:rPr lang="en-US" dirty="0">
                <a:solidFill>
                  <a:srgbClr val="595959"/>
                </a:solidFill>
              </a:rPr>
              <a:t>)</a:t>
            </a:r>
          </a:p>
          <a:p>
            <a:pPr marL="914400" lvl="1" indent="-514350"/>
            <a:endParaRPr lang="en-US" dirty="0">
              <a:solidFill>
                <a:srgbClr val="595959"/>
              </a:solidFill>
            </a:endParaRPr>
          </a:p>
          <a:p>
            <a:pPr marL="514350" indent="-514350">
              <a:buFont typeface="+mj-lt"/>
              <a:buAutoNum type="arabicPeriod"/>
            </a:pPr>
            <a:r>
              <a:rPr lang="en-US" dirty="0"/>
              <a:t>Journals:</a:t>
            </a:r>
          </a:p>
          <a:p>
            <a:pPr marL="914400" lvl="1" indent="-514350"/>
            <a:r>
              <a:rPr lang="en-US" dirty="0">
                <a:solidFill>
                  <a:srgbClr val="595959"/>
                </a:solidFill>
              </a:rPr>
              <a:t>Journal of Forecasting</a:t>
            </a:r>
          </a:p>
          <a:p>
            <a:pPr marL="914400" lvl="1" indent="-514350"/>
            <a:r>
              <a:rPr lang="en-US" dirty="0">
                <a:solidFill>
                  <a:srgbClr val="595959"/>
                </a:solidFill>
              </a:rPr>
              <a:t>International Journal of Forecasting</a:t>
            </a:r>
          </a:p>
          <a:p>
            <a:pPr marL="914400" lvl="1" indent="-514350"/>
            <a:r>
              <a:rPr lang="en-US" dirty="0">
                <a:solidFill>
                  <a:srgbClr val="595959"/>
                </a:solidFill>
              </a:rPr>
              <a:t>Journal of Business and Forecasting</a:t>
            </a:r>
          </a:p>
          <a:p>
            <a:pPr marL="914400" lvl="1" indent="-514350"/>
            <a:r>
              <a:rPr lang="en-US" dirty="0">
                <a:solidFill>
                  <a:srgbClr val="595959"/>
                </a:solidFill>
              </a:rPr>
              <a:t>Journal of Business and Economic Statistics</a:t>
            </a:r>
          </a:p>
          <a:p>
            <a:pPr marL="914400" lvl="1" indent="-514350"/>
            <a:r>
              <a:rPr lang="en-US" dirty="0">
                <a:solidFill>
                  <a:srgbClr val="595959"/>
                </a:solidFill>
              </a:rPr>
              <a:t>Review of Economics and Statistics</a:t>
            </a:r>
          </a:p>
          <a:p>
            <a:pPr marL="914400" lvl="1" indent="-514350"/>
            <a:r>
              <a:rPr lang="en-US" dirty="0">
                <a:solidFill>
                  <a:srgbClr val="595959"/>
                </a:solidFill>
              </a:rPr>
              <a:t>Journal of Applied Econometrics</a:t>
            </a:r>
          </a:p>
          <a:p>
            <a:pPr marL="514350" indent="-514350">
              <a:buNone/>
            </a:pPr>
            <a:endParaRPr lang="en-US" dirty="0"/>
          </a:p>
          <a:p>
            <a:pPr marL="514350" indent="-514350">
              <a:buFont typeface="+mj-lt"/>
              <a:buAutoNum type="arabicPeriod"/>
            </a:pPr>
            <a:r>
              <a:rPr lang="en-US" dirty="0"/>
              <a:t>Online information:</a:t>
            </a:r>
          </a:p>
          <a:p>
            <a:pPr marL="914400" lvl="1" indent="-514350"/>
            <a:r>
              <a:rPr lang="en-US" dirty="0">
                <a:solidFill>
                  <a:schemeClr val="tx1">
                    <a:lumMod val="65000"/>
                    <a:lumOff val="35000"/>
                  </a:schemeClr>
                </a:solidFill>
              </a:rPr>
              <a:t>Resources for Economists (</a:t>
            </a:r>
            <a:r>
              <a:rPr lang="en-US" dirty="0">
                <a:solidFill>
                  <a:schemeClr val="accent5">
                    <a:lumMod val="75000"/>
                  </a:schemeClr>
                </a:solidFill>
                <a:hlinkClick r:id="rId3"/>
              </a:rPr>
              <a:t>www.rfe.org</a:t>
            </a:r>
            <a:r>
              <a:rPr lang="en-US" dirty="0">
                <a:solidFill>
                  <a:schemeClr val="tx1">
                    <a:lumMod val="65000"/>
                    <a:lumOff val="35000"/>
                  </a:schemeClr>
                </a:solidFill>
              </a:rPr>
              <a:t>)</a:t>
            </a:r>
          </a:p>
          <a:p>
            <a:pPr marL="914400" lvl="1" indent="-514350"/>
            <a:r>
              <a:rPr lang="en-US" dirty="0" err="1">
                <a:solidFill>
                  <a:schemeClr val="tx1">
                    <a:lumMod val="65000"/>
                    <a:lumOff val="35000"/>
                  </a:schemeClr>
                </a:solidFill>
              </a:rPr>
              <a:t>Economagic</a:t>
            </a:r>
            <a:r>
              <a:rPr lang="en-US" dirty="0">
                <a:solidFill>
                  <a:schemeClr val="tx1">
                    <a:lumMod val="65000"/>
                    <a:lumOff val="35000"/>
                  </a:schemeClr>
                </a:solidFill>
              </a:rPr>
              <a:t> (</a:t>
            </a:r>
            <a:r>
              <a:rPr lang="en-US" dirty="0">
                <a:solidFill>
                  <a:schemeClr val="tx1">
                    <a:lumMod val="65000"/>
                    <a:lumOff val="35000"/>
                  </a:schemeClr>
                </a:solidFill>
                <a:hlinkClick r:id="rId4"/>
              </a:rPr>
              <a:t>http://</a:t>
            </a:r>
            <a:r>
              <a:rPr lang="en-US" dirty="0" err="1">
                <a:solidFill>
                  <a:schemeClr val="tx1">
                    <a:lumMod val="65000"/>
                    <a:lumOff val="35000"/>
                  </a:schemeClr>
                </a:solidFill>
                <a:hlinkClick r:id="rId4"/>
              </a:rPr>
              <a:t>www.economagic.com</a:t>
            </a:r>
            <a:r>
              <a:rPr lang="en-US" dirty="0">
                <a:solidFill>
                  <a:schemeClr val="tx1">
                    <a:lumMod val="65000"/>
                    <a:lumOff val="35000"/>
                  </a:schemeClr>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558ED5"/>
                </a:solidFill>
              </a:rPr>
              <a:t>Why Study Economic Forecasting?</a:t>
            </a:r>
          </a:p>
        </p:txBody>
      </p:sp>
      <p:sp>
        <p:nvSpPr>
          <p:cNvPr id="3" name="Content Placeholder 2"/>
          <p:cNvSpPr>
            <a:spLocks noGrp="1"/>
          </p:cNvSpPr>
          <p:nvPr>
            <p:ph idx="1"/>
          </p:nvPr>
        </p:nvSpPr>
        <p:spPr>
          <a:xfrm>
            <a:off x="457200" y="1600200"/>
            <a:ext cx="8229600" cy="4870752"/>
          </a:xfrm>
        </p:spPr>
        <p:txBody>
          <a:bodyPr>
            <a:normAutofit fontScale="55000" lnSpcReduction="20000"/>
          </a:bodyPr>
          <a:lstStyle/>
          <a:p>
            <a:pPr>
              <a:buNone/>
            </a:pPr>
            <a:r>
              <a:rPr lang="en-US" dirty="0"/>
              <a:t>Quote from “</a:t>
            </a:r>
            <a:r>
              <a:rPr lang="en-US" i="1" dirty="0"/>
              <a:t>The International Review of Economics Education”. </a:t>
            </a:r>
            <a:endParaRPr lang="en-US" sz="2182" i="1" dirty="0">
              <a:solidFill>
                <a:schemeClr val="tx1">
                  <a:lumMod val="65000"/>
                  <a:lumOff val="35000"/>
                </a:schemeClr>
              </a:solidFill>
            </a:endParaRPr>
          </a:p>
          <a:p>
            <a:endParaRPr lang="en-US" i="1" dirty="0"/>
          </a:p>
          <a:p>
            <a:pPr>
              <a:buNone/>
            </a:pPr>
            <a:r>
              <a:rPr lang="en-US" i="1" dirty="0"/>
              <a:t>	…</a:t>
            </a:r>
            <a:r>
              <a:rPr lang="en-US" dirty="0"/>
              <a:t>Departments have several compelling reasons to add a forecasting class to their curriculum. </a:t>
            </a:r>
          </a:p>
          <a:p>
            <a:pPr>
              <a:buNone/>
            </a:pPr>
            <a:endParaRPr lang="en-US" sz="1455" dirty="0"/>
          </a:p>
          <a:p>
            <a:pPr>
              <a:buNone/>
            </a:pPr>
            <a:endParaRPr lang="en-US" sz="1455" dirty="0"/>
          </a:p>
          <a:p>
            <a:r>
              <a:rPr lang="en-US" dirty="0"/>
              <a:t>First, forecasting is an important process in most businesses and therefore an important skill to possess as an employee. </a:t>
            </a:r>
          </a:p>
          <a:p>
            <a:endParaRPr lang="en-US" dirty="0"/>
          </a:p>
          <a:p>
            <a:r>
              <a:rPr lang="en-US" dirty="0"/>
              <a:t>Second, the demand for professional forecasters is growing, so future graduates will readily find jobs available in this area. </a:t>
            </a:r>
          </a:p>
          <a:p>
            <a:endParaRPr lang="en-US" dirty="0"/>
          </a:p>
          <a:p>
            <a:r>
              <a:rPr lang="en-US" dirty="0"/>
              <a:t>Third, a forecasting course complements other quantitative methods courses by providing a more in-depth study of data preparation, information appraisal, empirical judgment and process management. </a:t>
            </a:r>
          </a:p>
          <a:p>
            <a:endParaRPr lang="en-US" dirty="0"/>
          </a:p>
          <a:p>
            <a:r>
              <a:rPr lang="en-US" dirty="0"/>
              <a:t>Finally, a forecasting course bridges the gap between theoretical models or abstract statistics and real-world applications by providing a corporate context in which these models and statistics are used.”</a:t>
            </a:r>
          </a:p>
        </p:txBody>
      </p:sp>
      <p:sp>
        <p:nvSpPr>
          <p:cNvPr id="4" name="Slide Number Placeholder 3"/>
          <p:cNvSpPr>
            <a:spLocks noGrp="1"/>
          </p:cNvSpPr>
          <p:nvPr>
            <p:ph type="sldNum" sz="quarter" idx="12"/>
          </p:nvPr>
        </p:nvSpPr>
        <p:spPr/>
        <p:txBody>
          <a:bodyPr/>
          <a:lstStyle/>
          <a:p>
            <a:fld id="{87D7641F-1B94-7D48-9980-585AFFC348E4}"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6990" cy="1143000"/>
          </a:xfrm>
        </p:spPr>
        <p:txBody>
          <a:bodyPr>
            <a:normAutofit/>
          </a:bodyPr>
          <a:lstStyle/>
          <a:p>
            <a:r>
              <a:rPr lang="en-US" dirty="0">
                <a:solidFill>
                  <a:srgbClr val="558ED5"/>
                </a:solidFill>
              </a:rPr>
              <a:t>Overview of Economic Forecasting</a:t>
            </a:r>
            <a:r>
              <a:rPr lang="en-US" sz="2000" dirty="0">
                <a:solidFill>
                  <a:srgbClr val="558ED5"/>
                </a:solidFill>
              </a:rPr>
              <a:t> </a:t>
            </a:r>
            <a:r>
              <a:rPr lang="en-US" sz="1800" baseline="-25000" dirty="0">
                <a:solidFill>
                  <a:srgbClr val="558ED5"/>
                </a:solidFill>
              </a:rPr>
              <a:t>1 of 2</a:t>
            </a:r>
            <a:endParaRPr lang="en-US" sz="1800" baseline="-25000" dirty="0"/>
          </a:p>
        </p:txBody>
      </p:sp>
      <p:sp>
        <p:nvSpPr>
          <p:cNvPr id="3" name="Content Placeholder 2"/>
          <p:cNvSpPr>
            <a:spLocks noGrp="1"/>
          </p:cNvSpPr>
          <p:nvPr>
            <p:ph idx="1"/>
          </p:nvPr>
        </p:nvSpPr>
        <p:spPr/>
        <p:txBody>
          <a:bodyPr>
            <a:normAutofit fontScale="70000" lnSpcReduction="20000"/>
          </a:bodyPr>
          <a:lstStyle/>
          <a:p>
            <a:r>
              <a:rPr lang="en-US" dirty="0"/>
              <a:t>Q1: What is a forecast?</a:t>
            </a:r>
          </a:p>
          <a:p>
            <a:pPr>
              <a:buNone/>
            </a:pPr>
            <a:r>
              <a:rPr lang="en-US" dirty="0">
                <a:solidFill>
                  <a:schemeClr val="accent6">
                    <a:lumMod val="75000"/>
                  </a:schemeClr>
                </a:solidFill>
              </a:rPr>
              <a:t>	</a:t>
            </a:r>
            <a:r>
              <a:rPr lang="en-US" dirty="0" err="1">
                <a:solidFill>
                  <a:schemeClr val="accent6">
                    <a:lumMod val="75000"/>
                  </a:schemeClr>
                </a:solidFill>
              </a:rPr>
              <a:t>Ans</a:t>
            </a:r>
            <a:r>
              <a:rPr lang="en-US" dirty="0">
                <a:solidFill>
                  <a:srgbClr val="595959"/>
                </a:solidFill>
              </a:rPr>
              <a:t>: A forecast is a statement about the future.</a:t>
            </a:r>
          </a:p>
          <a:p>
            <a:pPr lvl="1">
              <a:buClr>
                <a:schemeClr val="tx1">
                  <a:lumMod val="65000"/>
                  <a:lumOff val="35000"/>
                </a:schemeClr>
              </a:buClr>
            </a:pPr>
            <a:r>
              <a:rPr lang="en-US" dirty="0">
                <a:solidFill>
                  <a:srgbClr val="E46C0A"/>
                </a:solidFill>
              </a:rPr>
              <a:t>Note</a:t>
            </a:r>
            <a:r>
              <a:rPr lang="en-US" dirty="0">
                <a:solidFill>
                  <a:srgbClr val="595959"/>
                </a:solidFill>
              </a:rPr>
              <a:t>: </a:t>
            </a:r>
            <a:r>
              <a:rPr lang="en-US" dirty="0">
                <a:solidFill>
                  <a:schemeClr val="accent5">
                    <a:lumMod val="75000"/>
                  </a:schemeClr>
                </a:solidFill>
              </a:rPr>
              <a:t>Forecasting</a:t>
            </a:r>
            <a:r>
              <a:rPr lang="en-US" dirty="0">
                <a:solidFill>
                  <a:srgbClr val="595959"/>
                </a:solidFill>
              </a:rPr>
              <a:t> = the science and the art to predict a future event with some degree of accuracy. </a:t>
            </a:r>
          </a:p>
          <a:p>
            <a:pPr lvl="1"/>
            <a:endParaRPr lang="en-US" dirty="0">
              <a:solidFill>
                <a:srgbClr val="595959"/>
              </a:solidFill>
            </a:endParaRPr>
          </a:p>
          <a:p>
            <a:r>
              <a:rPr lang="en-US" dirty="0"/>
              <a:t>Q2: How is forecasting done by economists?</a:t>
            </a:r>
          </a:p>
          <a:p>
            <a:pPr>
              <a:buNone/>
            </a:pPr>
            <a:r>
              <a:rPr lang="en-US" dirty="0">
                <a:solidFill>
                  <a:srgbClr val="595959"/>
                </a:solidFill>
              </a:rPr>
              <a:t>     </a:t>
            </a:r>
            <a:r>
              <a:rPr lang="en-US" dirty="0" err="1">
                <a:solidFill>
                  <a:srgbClr val="E46C0A"/>
                </a:solidFill>
              </a:rPr>
              <a:t>Ans</a:t>
            </a:r>
            <a:r>
              <a:rPr lang="en-US" dirty="0">
                <a:solidFill>
                  <a:srgbClr val="595959"/>
                </a:solidFill>
              </a:rPr>
              <a:t>: In economics, methods of forecasting include:</a:t>
            </a:r>
          </a:p>
          <a:p>
            <a:pPr lvl="1"/>
            <a:r>
              <a:rPr lang="en-US" dirty="0">
                <a:solidFill>
                  <a:srgbClr val="595959"/>
                </a:solidFill>
              </a:rPr>
              <a:t>Guessing, “rules of thumb”, or “informal models”</a:t>
            </a:r>
          </a:p>
          <a:p>
            <a:pPr lvl="1"/>
            <a:r>
              <a:rPr lang="en-US" dirty="0">
                <a:solidFill>
                  <a:srgbClr val="595959"/>
                </a:solidFill>
              </a:rPr>
              <a:t>Expert judgment</a:t>
            </a:r>
          </a:p>
          <a:p>
            <a:pPr lvl="1"/>
            <a:r>
              <a:rPr lang="en-US" dirty="0">
                <a:solidFill>
                  <a:srgbClr val="595959"/>
                </a:solidFill>
              </a:rPr>
              <a:t>Extrapolation</a:t>
            </a:r>
          </a:p>
          <a:p>
            <a:pPr lvl="1"/>
            <a:r>
              <a:rPr lang="en-US" dirty="0">
                <a:solidFill>
                  <a:srgbClr val="595959"/>
                </a:solidFill>
              </a:rPr>
              <a:t>Leading indicators</a:t>
            </a:r>
          </a:p>
          <a:p>
            <a:pPr lvl="1"/>
            <a:r>
              <a:rPr lang="en-US" dirty="0">
                <a:solidFill>
                  <a:srgbClr val="595959"/>
                </a:solidFill>
              </a:rPr>
              <a:t>Surveys</a:t>
            </a:r>
          </a:p>
          <a:p>
            <a:pPr lvl="1"/>
            <a:r>
              <a:rPr lang="en-US" dirty="0">
                <a:solidFill>
                  <a:srgbClr val="595959"/>
                </a:solidFill>
              </a:rPr>
              <a:t>Time Series models</a:t>
            </a:r>
          </a:p>
          <a:p>
            <a:pPr lvl="1"/>
            <a:r>
              <a:rPr lang="en-US" dirty="0">
                <a:solidFill>
                  <a:srgbClr val="595959"/>
                </a:solidFill>
              </a:rPr>
              <a:t>Econometric systems</a:t>
            </a:r>
          </a:p>
          <a:p>
            <a:endParaRPr lang="en-US" dirty="0"/>
          </a:p>
          <a:p>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20705" cy="1143000"/>
          </a:xfrm>
        </p:spPr>
        <p:txBody>
          <a:bodyPr>
            <a:normAutofit/>
          </a:bodyPr>
          <a:lstStyle/>
          <a:p>
            <a:r>
              <a:rPr lang="en-US" dirty="0">
                <a:solidFill>
                  <a:srgbClr val="558ED5"/>
                </a:solidFill>
              </a:rPr>
              <a:t>Overview of Economic Forecasting</a:t>
            </a:r>
            <a:r>
              <a:rPr lang="en-US" sz="2000" dirty="0">
                <a:solidFill>
                  <a:srgbClr val="558ED5"/>
                </a:solidFill>
              </a:rPr>
              <a:t> </a:t>
            </a:r>
            <a:r>
              <a:rPr lang="en-US" sz="1800" baseline="-25000" dirty="0">
                <a:solidFill>
                  <a:srgbClr val="558ED5"/>
                </a:solidFill>
              </a:rPr>
              <a:t>2 of 2</a:t>
            </a:r>
            <a:endParaRPr lang="en-US" sz="1800" baseline="-25000" dirty="0"/>
          </a:p>
        </p:txBody>
      </p:sp>
      <p:sp>
        <p:nvSpPr>
          <p:cNvPr id="3" name="Content Placeholder 2"/>
          <p:cNvSpPr>
            <a:spLocks noGrp="1"/>
          </p:cNvSpPr>
          <p:nvPr>
            <p:ph idx="1"/>
          </p:nvPr>
        </p:nvSpPr>
        <p:spPr/>
        <p:txBody>
          <a:bodyPr>
            <a:normAutofit fontScale="70000" lnSpcReduction="20000"/>
          </a:bodyPr>
          <a:lstStyle/>
          <a:p>
            <a:r>
              <a:rPr lang="en-US" dirty="0"/>
              <a:t>Q3: What are the main problems?</a:t>
            </a:r>
          </a:p>
          <a:p>
            <a:pPr>
              <a:buNone/>
            </a:pPr>
            <a:r>
              <a:rPr lang="en-US" dirty="0">
                <a:solidFill>
                  <a:schemeClr val="accent6">
                    <a:lumMod val="75000"/>
                  </a:schemeClr>
                </a:solidFill>
              </a:rPr>
              <a:t>	</a:t>
            </a:r>
            <a:r>
              <a:rPr lang="en-US" dirty="0" err="1">
                <a:solidFill>
                  <a:schemeClr val="accent6">
                    <a:lumMod val="75000"/>
                  </a:schemeClr>
                </a:solidFill>
              </a:rPr>
              <a:t>Ans</a:t>
            </a:r>
            <a:r>
              <a:rPr lang="en-US" dirty="0">
                <a:solidFill>
                  <a:srgbClr val="595959"/>
                </a:solidFill>
              </a:rPr>
              <a:t>: One of the main problems with forecasting in economics is that economies evolve over time and are subject to intermittent, and sometimes large, unanticipated shocks.</a:t>
            </a:r>
          </a:p>
          <a:p>
            <a:pPr lvl="1"/>
            <a:endParaRPr lang="en-US" dirty="0">
              <a:solidFill>
                <a:srgbClr val="595959"/>
              </a:solidFill>
            </a:endParaRPr>
          </a:p>
          <a:p>
            <a:r>
              <a:rPr lang="en-US" dirty="0"/>
              <a:t>Q4: What are some relevant forecast examples?</a:t>
            </a:r>
          </a:p>
          <a:p>
            <a:pPr>
              <a:buNone/>
            </a:pPr>
            <a:r>
              <a:rPr lang="en-US" dirty="0">
                <a:solidFill>
                  <a:srgbClr val="595959"/>
                </a:solidFill>
              </a:rPr>
              <a:t>     </a:t>
            </a:r>
            <a:r>
              <a:rPr lang="en-US" dirty="0" err="1">
                <a:solidFill>
                  <a:srgbClr val="E46C0A"/>
                </a:solidFill>
              </a:rPr>
              <a:t>Ans</a:t>
            </a:r>
            <a:r>
              <a:rPr lang="en-US" dirty="0">
                <a:solidFill>
                  <a:srgbClr val="595959"/>
                </a:solidFill>
              </a:rPr>
              <a:t>: Some of the relevant areas include:</a:t>
            </a:r>
          </a:p>
          <a:p>
            <a:pPr lvl="1"/>
            <a:r>
              <a:rPr lang="en-US" dirty="0">
                <a:solidFill>
                  <a:srgbClr val="595959"/>
                </a:solidFill>
              </a:rPr>
              <a:t>Operations planning and control</a:t>
            </a:r>
          </a:p>
          <a:p>
            <a:pPr lvl="1"/>
            <a:r>
              <a:rPr lang="en-US" dirty="0">
                <a:solidFill>
                  <a:srgbClr val="595959"/>
                </a:solidFill>
              </a:rPr>
              <a:t>Marketing</a:t>
            </a:r>
          </a:p>
          <a:p>
            <a:pPr lvl="1"/>
            <a:r>
              <a:rPr lang="en-US" dirty="0">
                <a:solidFill>
                  <a:srgbClr val="595959"/>
                </a:solidFill>
              </a:rPr>
              <a:t>Economics</a:t>
            </a:r>
          </a:p>
          <a:p>
            <a:pPr lvl="1"/>
            <a:r>
              <a:rPr lang="en-US" dirty="0">
                <a:solidFill>
                  <a:srgbClr val="595959"/>
                </a:solidFill>
              </a:rPr>
              <a:t>Financial asset management</a:t>
            </a:r>
          </a:p>
          <a:p>
            <a:pPr lvl="1"/>
            <a:r>
              <a:rPr lang="en-US" dirty="0">
                <a:solidFill>
                  <a:srgbClr val="595959"/>
                </a:solidFill>
              </a:rPr>
              <a:t>Financial risk management</a:t>
            </a:r>
          </a:p>
          <a:p>
            <a:pPr lvl="1"/>
            <a:r>
              <a:rPr lang="en-US" dirty="0">
                <a:solidFill>
                  <a:srgbClr val="595959"/>
                </a:solidFill>
              </a:rPr>
              <a:t>Demography</a:t>
            </a:r>
          </a:p>
          <a:p>
            <a:pPr lvl="1"/>
            <a:r>
              <a:rPr lang="en-US" dirty="0">
                <a:solidFill>
                  <a:srgbClr val="595959"/>
                </a:solidFill>
              </a:rPr>
              <a:t>Crisis management</a:t>
            </a:r>
          </a:p>
          <a:p>
            <a:endParaRPr lang="en-US" dirty="0"/>
          </a:p>
          <a:p>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60000"/>
                    <a:lumOff val="40000"/>
                  </a:schemeClr>
                </a:solidFill>
              </a:rPr>
              <a:t>Standard Notation</a:t>
            </a:r>
          </a:p>
        </p:txBody>
      </p:sp>
      <p:sp>
        <p:nvSpPr>
          <p:cNvPr id="4" name="Slide Number Placeholder 3"/>
          <p:cNvSpPr>
            <a:spLocks noGrp="1"/>
          </p:cNvSpPr>
          <p:nvPr>
            <p:ph type="sldNum" sz="quarter" idx="12"/>
          </p:nvPr>
        </p:nvSpPr>
        <p:spPr/>
        <p:txBody>
          <a:bodyPr/>
          <a:lstStyle/>
          <a:p>
            <a:fld id="{87D7641F-1B94-7D48-9980-585AFFC348E4}" type="slidenum">
              <a:rPr lang="en-US" smtClean="0"/>
              <a:pPr/>
              <a:t>9</a:t>
            </a:fld>
            <a:endParaRPr lang="en-US"/>
          </a:p>
        </p:txBody>
      </p:sp>
      <p:graphicFrame>
        <p:nvGraphicFramePr>
          <p:cNvPr id="5" name="Table 4"/>
          <p:cNvGraphicFramePr>
            <a:graphicFrameLocks noGrp="1"/>
          </p:cNvGraphicFramePr>
          <p:nvPr/>
        </p:nvGraphicFramePr>
        <p:xfrm>
          <a:off x="800100" y="2311400"/>
          <a:ext cx="7772400" cy="3733800"/>
        </p:xfrm>
        <a:graphic>
          <a:graphicData uri="http://schemas.openxmlformats.org/drawingml/2006/table">
            <a:tbl>
              <a:tblPr/>
              <a:tblGrid>
                <a:gridCol w="23622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457200">
                <a:tc>
                  <a:txBody>
                    <a:bodyPr/>
                    <a:lstStyle/>
                    <a:p>
                      <a:pPr marL="0" marR="0" algn="just">
                        <a:spcBef>
                          <a:spcPts val="0"/>
                        </a:spcBef>
                        <a:spcAft>
                          <a:spcPts val="0"/>
                        </a:spcAft>
                      </a:pPr>
                      <a:r>
                        <a:rPr lang="en-US" sz="1600" dirty="0">
                          <a:latin typeface="Times New Roman"/>
                          <a:ea typeface="Times New Roman"/>
                          <a:cs typeface="Times New Roman"/>
                        </a:rPr>
                        <a:t>Object to analyze: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Time series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pPr marL="0" marR="0" algn="just">
                        <a:spcBef>
                          <a:spcPts val="0"/>
                        </a:spcBef>
                        <a:spcAft>
                          <a:spcPts val="0"/>
                        </a:spcAft>
                      </a:pPr>
                      <a:r>
                        <a:rPr lang="en-US" sz="1600" dirty="0">
                          <a:latin typeface="Times New Roman"/>
                          <a:ea typeface="Times New Roman"/>
                          <a:cs typeface="Times New Roman"/>
                        </a:rPr>
                        <a:t>Value at present time </a:t>
                      </a:r>
                      <a:r>
                        <a:rPr lang="en-US" sz="1600" i="1" dirty="0">
                          <a:latin typeface="Times New Roman"/>
                          <a:ea typeface="Times New Roman"/>
                          <a:cs typeface="Times New Roman"/>
                        </a:rPr>
                        <a:t>t </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Known value of the series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algn="just">
                        <a:spcBef>
                          <a:spcPts val="0"/>
                        </a:spcBef>
                        <a:spcAft>
                          <a:spcPts val="0"/>
                        </a:spcAft>
                      </a:pPr>
                      <a:r>
                        <a:rPr lang="en-US" sz="1600" dirty="0">
                          <a:latin typeface="Times New Roman"/>
                          <a:ea typeface="Times New Roman"/>
                          <a:cs typeface="Times New Roman"/>
                        </a:rPr>
                        <a:t>Future at time </a:t>
                      </a:r>
                      <a:r>
                        <a:rPr lang="en-US" sz="1600" i="1" dirty="0" err="1">
                          <a:latin typeface="Times New Roman"/>
                          <a:ea typeface="Times New Roman"/>
                          <a:cs typeface="Times New Roman"/>
                        </a:rPr>
                        <a:t>t+h</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Random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9601">
                <a:tc>
                  <a:txBody>
                    <a:bodyPr/>
                    <a:lstStyle/>
                    <a:p>
                      <a:pPr marL="0" marR="0" algn="just">
                        <a:spcBef>
                          <a:spcPts val="0"/>
                        </a:spcBef>
                        <a:spcAft>
                          <a:spcPts val="0"/>
                        </a:spcAft>
                      </a:pPr>
                      <a:r>
                        <a:rPr lang="en-US" sz="1600" dirty="0">
                          <a:latin typeface="Times New Roman"/>
                          <a:ea typeface="Times New Roman"/>
                          <a:cs typeface="Times New Roman"/>
                        </a:rPr>
                        <a:t>Value at future time </a:t>
                      </a:r>
                      <a:r>
                        <a:rPr lang="en-US" sz="1600" i="1" dirty="0" err="1">
                          <a:latin typeface="Times New Roman"/>
                          <a:ea typeface="Times New Roman"/>
                          <a:cs typeface="Times New Roman"/>
                        </a:rPr>
                        <a:t>t+h</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Unknown value of the random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9601">
                <a:tc>
                  <a:txBody>
                    <a:bodyPr/>
                    <a:lstStyle/>
                    <a:p>
                      <a:pPr marL="0" marR="0" algn="just">
                        <a:spcBef>
                          <a:spcPts val="0"/>
                        </a:spcBef>
                        <a:spcAft>
                          <a:spcPts val="0"/>
                        </a:spcAft>
                      </a:pPr>
                      <a:r>
                        <a:rPr lang="en-US" sz="1600" dirty="0">
                          <a:latin typeface="Times New Roman"/>
                          <a:ea typeface="Times New Roman"/>
                          <a:cs typeface="Times New Roman"/>
                        </a:rPr>
                        <a:t>Collection</a:t>
                      </a:r>
                      <a:r>
                        <a:rPr lang="en-US" sz="1600" baseline="0" dirty="0">
                          <a:latin typeface="Times New Roman"/>
                          <a:ea typeface="Times New Roman"/>
                          <a:cs typeface="Times New Roman"/>
                        </a:rPr>
                        <a:t> </a:t>
                      </a:r>
                      <a:r>
                        <a:rPr lang="en-US" sz="1600" dirty="0">
                          <a:latin typeface="Times New Roman"/>
                          <a:ea typeface="Times New Roman"/>
                          <a:cs typeface="Times New Roman"/>
                        </a:rPr>
                        <a:t>of information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err="1">
                          <a:latin typeface="Times New Roman"/>
                          <a:ea typeface="Times New Roman"/>
                          <a:cs typeface="Times New Roman"/>
                        </a:rPr>
                        <a:t>Univariate</a:t>
                      </a:r>
                      <a:r>
                        <a:rPr lang="en-US" sz="1600" baseline="0" dirty="0">
                          <a:latin typeface="Times New Roman"/>
                          <a:ea typeface="Times New Roman"/>
                          <a:cs typeface="Times New Roman"/>
                        </a:rPr>
                        <a:t> </a:t>
                      </a:r>
                      <a:r>
                        <a:rPr lang="en-US" sz="1600" dirty="0">
                          <a:latin typeface="Times New Roman"/>
                          <a:ea typeface="Times New Roman"/>
                          <a:cs typeface="Times New Roman"/>
                        </a:rPr>
                        <a:t>information set</a:t>
                      </a:r>
                    </a:p>
                    <a:p>
                      <a:pPr marL="0" marR="0" algn="just">
                        <a:spcBef>
                          <a:spcPts val="0"/>
                        </a:spcBef>
                        <a:spcAft>
                          <a:spcPts val="0"/>
                        </a:spcAft>
                      </a:pPr>
                      <a:r>
                        <a:rPr lang="en-US" sz="1600" dirty="0">
                          <a:latin typeface="Times New Roman"/>
                          <a:ea typeface="Times New Roman"/>
                          <a:cs typeface="Times New Roman"/>
                        </a:rPr>
                        <a:t>Multivariate information 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14400">
                <a:tc>
                  <a:txBody>
                    <a:bodyPr/>
                    <a:lstStyle/>
                    <a:p>
                      <a:pPr marL="0" marR="0" algn="just">
                        <a:spcBef>
                          <a:spcPts val="0"/>
                        </a:spcBef>
                        <a:spcAft>
                          <a:spcPts val="0"/>
                        </a:spcAft>
                      </a:pPr>
                      <a:r>
                        <a:rPr lang="en-US" sz="1600" dirty="0">
                          <a:latin typeface="Times New Roman"/>
                          <a:ea typeface="Times New Roman"/>
                          <a:cs typeface="Times New Roman"/>
                        </a:rPr>
                        <a:t>Final objective: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Forecast</a:t>
                      </a:r>
                    </a:p>
                    <a:p>
                      <a:pPr marL="0" marR="0" algn="just">
                        <a:spcBef>
                          <a:spcPts val="0"/>
                        </a:spcBef>
                        <a:spcAft>
                          <a:spcPts val="0"/>
                        </a:spcAft>
                      </a:pPr>
                      <a:r>
                        <a:rPr lang="en-US" sz="1600" dirty="0">
                          <a:latin typeface="Times New Roman"/>
                          <a:ea typeface="Times New Roman"/>
                          <a:cs typeface="Times New Roman"/>
                        </a:rPr>
                        <a:t>     1-step ahead</a:t>
                      </a:r>
                    </a:p>
                    <a:p>
                      <a:pPr marL="0" marR="0" algn="just">
                        <a:spcBef>
                          <a:spcPts val="0"/>
                        </a:spcBef>
                        <a:spcAft>
                          <a:spcPts val="0"/>
                        </a:spcAft>
                      </a:pPr>
                      <a:r>
                        <a:rPr lang="en-US" sz="1600" dirty="0">
                          <a:latin typeface="Times New Roman"/>
                          <a:ea typeface="Times New Roman"/>
                          <a:cs typeface="Times New Roman"/>
                        </a:rPr>
                        <a:t>     </a:t>
                      </a:r>
                      <a:r>
                        <a:rPr lang="en-US" sz="1600" i="1" dirty="0">
                          <a:latin typeface="Times New Roman"/>
                          <a:ea typeface="Times New Roman"/>
                          <a:cs typeface="Times New Roman"/>
                        </a:rPr>
                        <a:t>h</a:t>
                      </a:r>
                      <a:r>
                        <a:rPr lang="en-US" sz="1600" dirty="0">
                          <a:latin typeface="Times New Roman"/>
                          <a:ea typeface="Times New Roman"/>
                          <a:cs typeface="Times New Roman"/>
                        </a:rPr>
                        <a:t>-step ahead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198">
                <a:tc>
                  <a:txBody>
                    <a:bodyPr/>
                    <a:lstStyle/>
                    <a:p>
                      <a:pPr marL="0" marR="0" algn="just">
                        <a:spcBef>
                          <a:spcPts val="0"/>
                        </a:spcBef>
                        <a:spcAft>
                          <a:spcPts val="0"/>
                        </a:spcAft>
                      </a:pPr>
                      <a:r>
                        <a:rPr lang="en-US" sz="1600" dirty="0">
                          <a:latin typeface="Times New Roman"/>
                          <a:ea typeface="Times New Roman"/>
                          <a:cs typeface="Times New Roman"/>
                        </a:rPr>
                        <a:t>Uncertainty: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Forecast 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6" name="Object 9"/>
          <p:cNvGraphicFramePr>
            <a:graphicFrameLocks noChangeAspect="1"/>
          </p:cNvGraphicFramePr>
          <p:nvPr/>
        </p:nvGraphicFramePr>
        <p:xfrm>
          <a:off x="6556375" y="2311400"/>
          <a:ext cx="492125" cy="381000"/>
        </p:xfrm>
        <a:graphic>
          <a:graphicData uri="http://schemas.openxmlformats.org/presentationml/2006/ole">
            <mc:AlternateContent xmlns:mc="http://schemas.openxmlformats.org/markup-compatibility/2006">
              <mc:Choice xmlns:v="urn:schemas-microsoft-com:vml" Requires="v">
                <p:oleObj spid="_x0000_s68628" name="Equation" r:id="rId3" imgW="291973" imgH="228501" progId="Equation.3">
                  <p:embed/>
                </p:oleObj>
              </mc:Choice>
              <mc:Fallback>
                <p:oleObj name="Equation" r:id="rId3" imgW="291973" imgH="22850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5" y="2311400"/>
                        <a:ext cx="4921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nvGraphicFramePr>
        <p:xfrm>
          <a:off x="6667500" y="2692400"/>
          <a:ext cx="273050" cy="385482"/>
        </p:xfrm>
        <a:graphic>
          <a:graphicData uri="http://schemas.openxmlformats.org/presentationml/2006/ole">
            <mc:AlternateContent xmlns:mc="http://schemas.openxmlformats.org/markup-compatibility/2006">
              <mc:Choice xmlns:v="urn:schemas-microsoft-com:vml" Requires="v">
                <p:oleObj spid="_x0000_s68629" name="Equation" r:id="rId5" imgW="165028" imgH="228501" progId="Equation.3">
                  <p:embed/>
                </p:oleObj>
              </mc:Choice>
              <mc:Fallback>
                <p:oleObj name="Equation" r:id="rId5" imgW="165028" imgH="22850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0" y="2692400"/>
                        <a:ext cx="273050" cy="385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6591300" y="3073400"/>
          <a:ext cx="428625" cy="381000"/>
        </p:xfrm>
        <a:graphic>
          <a:graphicData uri="http://schemas.openxmlformats.org/presentationml/2006/ole">
            <mc:AlternateContent xmlns:mc="http://schemas.openxmlformats.org/markup-compatibility/2006">
              <mc:Choice xmlns:v="urn:schemas-microsoft-com:vml" Requires="v">
                <p:oleObj spid="_x0000_s68630" name="Equation" r:id="rId7" imgW="253890" imgH="228501" progId="Equation.3">
                  <p:embed/>
                </p:oleObj>
              </mc:Choice>
              <mc:Fallback>
                <p:oleObj name="Equation" r:id="rId7" imgW="253890" imgH="228501"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1300" y="3073400"/>
                        <a:ext cx="4286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nvGraphicFramePr>
        <p:xfrm>
          <a:off x="6588125" y="3530600"/>
          <a:ext cx="460375" cy="381000"/>
        </p:xfrm>
        <a:graphic>
          <a:graphicData uri="http://schemas.openxmlformats.org/presentationml/2006/ole">
            <mc:AlternateContent xmlns:mc="http://schemas.openxmlformats.org/markup-compatibility/2006">
              <mc:Choice xmlns:v="urn:schemas-microsoft-com:vml" Requires="v">
                <p:oleObj spid="_x0000_s68631" name="Equation" r:id="rId9" imgW="279400" imgH="228600" progId="Equation.3">
                  <p:embed/>
                </p:oleObj>
              </mc:Choice>
              <mc:Fallback>
                <p:oleObj name="Equation" r:id="rId9" imgW="279400" imgH="2286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125" y="3530600"/>
                        <a:ext cx="4603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nvGraphicFramePr>
        <p:xfrm>
          <a:off x="5753100" y="3994313"/>
          <a:ext cx="1752600" cy="374487"/>
        </p:xfrm>
        <a:graphic>
          <a:graphicData uri="http://schemas.openxmlformats.org/presentationml/2006/ole">
            <mc:AlternateContent xmlns:mc="http://schemas.openxmlformats.org/markup-compatibility/2006">
              <mc:Choice xmlns:v="urn:schemas-microsoft-com:vml" Requires="v">
                <p:oleObj spid="_x0000_s68632" name="Equation" r:id="rId11" imgW="1117600" imgH="241300" progId="Equation.3">
                  <p:embed/>
                </p:oleObj>
              </mc:Choice>
              <mc:Fallback>
                <p:oleObj name="Equation" r:id="rId11" imgW="1117600" imgH="2413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3100" y="3994313"/>
                        <a:ext cx="1752600" cy="37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nvGraphicFramePr>
        <p:xfrm>
          <a:off x="5753099" y="4283076"/>
          <a:ext cx="2743201" cy="355336"/>
        </p:xfrm>
        <a:graphic>
          <a:graphicData uri="http://schemas.openxmlformats.org/presentationml/2006/ole">
            <mc:AlternateContent xmlns:mc="http://schemas.openxmlformats.org/markup-compatibility/2006">
              <mc:Choice xmlns:v="urn:schemas-microsoft-com:vml" Requires="v">
                <p:oleObj spid="_x0000_s68633" name="Equation" r:id="rId13" imgW="1841500" imgH="241300" progId="Equation.3">
                  <p:embed/>
                </p:oleObj>
              </mc:Choice>
              <mc:Fallback>
                <p:oleObj name="Equation" r:id="rId13" imgW="1841500" imgH="2413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3099" y="4283076"/>
                        <a:ext cx="2743201" cy="355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nvGraphicFramePr>
        <p:xfrm>
          <a:off x="6515100" y="4733925"/>
          <a:ext cx="381000" cy="396875"/>
        </p:xfrm>
        <a:graphic>
          <a:graphicData uri="http://schemas.openxmlformats.org/presentationml/2006/ole">
            <mc:AlternateContent xmlns:mc="http://schemas.openxmlformats.org/markup-compatibility/2006">
              <mc:Choice xmlns:v="urn:schemas-microsoft-com:vml" Requires="v">
                <p:oleObj spid="_x0000_s68634" name="Equation" r:id="rId15" imgW="228600" imgH="241300" progId="Equation.3">
                  <p:embed/>
                </p:oleObj>
              </mc:Choice>
              <mc:Fallback>
                <p:oleObj name="Equation" r:id="rId15" imgW="228600" imgH="2413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5100" y="4733925"/>
                        <a:ext cx="3810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
          <p:cNvGraphicFramePr>
            <a:graphicFrameLocks noChangeAspect="1"/>
          </p:cNvGraphicFramePr>
          <p:nvPr/>
        </p:nvGraphicFramePr>
        <p:xfrm>
          <a:off x="6515100" y="5130800"/>
          <a:ext cx="381000" cy="381000"/>
        </p:xfrm>
        <a:graphic>
          <a:graphicData uri="http://schemas.openxmlformats.org/presentationml/2006/ole">
            <mc:AlternateContent xmlns:mc="http://schemas.openxmlformats.org/markup-compatibility/2006">
              <mc:Choice xmlns:v="urn:schemas-microsoft-com:vml" Requires="v">
                <p:oleObj spid="_x0000_s68635" name="Equation" r:id="rId17" imgW="241195" imgH="241195" progId="Equation.3">
                  <p:embed/>
                </p:oleObj>
              </mc:Choice>
              <mc:Fallback>
                <p:oleObj name="Equation" r:id="rId17" imgW="241195" imgH="241195"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15100" y="513080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
          <p:cNvGraphicFramePr>
            <a:graphicFrameLocks noChangeAspect="1"/>
          </p:cNvGraphicFramePr>
          <p:nvPr/>
        </p:nvGraphicFramePr>
        <p:xfrm>
          <a:off x="5981700" y="5543612"/>
          <a:ext cx="1752600" cy="425388"/>
        </p:xfrm>
        <a:graphic>
          <a:graphicData uri="http://schemas.openxmlformats.org/presentationml/2006/ole">
            <mc:AlternateContent xmlns:mc="http://schemas.openxmlformats.org/markup-compatibility/2006">
              <mc:Choice xmlns:v="urn:schemas-microsoft-com:vml" Requires="v">
                <p:oleObj spid="_x0000_s68636" name="Equation" r:id="rId19" imgW="977900" imgH="241300" progId="Equation.3">
                  <p:embed/>
                </p:oleObj>
              </mc:Choice>
              <mc:Fallback>
                <p:oleObj name="Equation" r:id="rId19" imgW="977900" imgH="241300"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81700" y="5543612"/>
                        <a:ext cx="1752600" cy="42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Table 14"/>
          <p:cNvGraphicFramePr>
            <a:graphicFrameLocks noGrp="1"/>
          </p:cNvGraphicFramePr>
          <p:nvPr/>
        </p:nvGraphicFramePr>
        <p:xfrm>
          <a:off x="800100" y="1778000"/>
          <a:ext cx="7772400" cy="42672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370840">
                <a:tc>
                  <a:txBody>
                    <a:bodyPr/>
                    <a:lstStyle/>
                    <a:p>
                      <a:pPr algn="ctr"/>
                      <a:r>
                        <a:rPr lang="en-US" sz="2200" dirty="0"/>
                        <a:t>Description</a:t>
                      </a:r>
                    </a:p>
                  </a:txBody>
                  <a:tcPr/>
                </a:tc>
                <a:tc>
                  <a:txBody>
                    <a:bodyPr/>
                    <a:lstStyle/>
                    <a:p>
                      <a:pPr algn="ctr"/>
                      <a:r>
                        <a:rPr lang="en-US" sz="2200" dirty="0"/>
                        <a:t>Technical name</a:t>
                      </a:r>
                    </a:p>
                  </a:txBody>
                  <a:tcPr/>
                </a:tc>
                <a:tc>
                  <a:txBody>
                    <a:bodyPr/>
                    <a:lstStyle/>
                    <a:p>
                      <a:pPr algn="ctr"/>
                      <a:r>
                        <a:rPr lang="en-US" sz="2200" dirty="0"/>
                        <a:t>Notation</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12588</TotalTime>
  <Words>2436</Words>
  <Application>Microsoft Macintosh PowerPoint</Application>
  <PresentationFormat>On-screen Show (4:3)</PresentationFormat>
  <Paragraphs>541</Paragraphs>
  <Slides>48</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Arial</vt:lpstr>
      <vt:lpstr>Calibri</vt:lpstr>
      <vt:lpstr>Consolas</vt:lpstr>
      <vt:lpstr>Times New Roman</vt:lpstr>
      <vt:lpstr>Wingdings</vt:lpstr>
      <vt:lpstr>Office Theme</vt:lpstr>
      <vt:lpstr>Equation</vt:lpstr>
      <vt:lpstr>Economics 144 Economic Forecasting   </vt:lpstr>
      <vt:lpstr>Today’s Class 1 of 2</vt:lpstr>
      <vt:lpstr>Today’s Class 2 of 2</vt:lpstr>
      <vt:lpstr>Course Content</vt:lpstr>
      <vt:lpstr>Useful References</vt:lpstr>
      <vt:lpstr>Why Study Economic Forecasting?</vt:lpstr>
      <vt:lpstr>Overview of Economic Forecasting 1 of 2</vt:lpstr>
      <vt:lpstr>Overview of Economic Forecasting 2 of 2</vt:lpstr>
      <vt:lpstr>Standard Notation</vt:lpstr>
      <vt:lpstr>Six Fundamental Considerations in Forecasting                 The Forecast Object 1 of 1 </vt:lpstr>
      <vt:lpstr>Six Fundamental Considerations in Forecasting                 The Forecast Statement 1 of 2 </vt:lpstr>
      <vt:lpstr>Six Fundamental Considerations in Forecasting                 The Forecast Statement 2 of 2 </vt:lpstr>
      <vt:lpstr>Six Fundamental Considerations in Forecasting                 The Forecast Statement 2 of 2 </vt:lpstr>
      <vt:lpstr>Six Fundamental Considerations in Forecasting                 The Forecast Horizon 1 of 2 </vt:lpstr>
      <vt:lpstr>Six Fundamental Considerations in Forecasting                 The Forecast Horizon 2 of 2 </vt:lpstr>
      <vt:lpstr>Six Fundamental Considerations in Forecasting                 The Information Set 1 of 1 </vt:lpstr>
      <vt:lpstr>Six Fundamental Considerations in Forecasting                 Models and Complexity, The Parsimony and Shrinkage Principles 1 of 1 </vt:lpstr>
      <vt:lpstr>Example: Trends Annual Hours Worked in the OECD Countries 1979-2006</vt:lpstr>
      <vt:lpstr>Example: Cycles Unemployed Persons (Seasonally Adjusted), Monthly Data 1988-2008</vt:lpstr>
      <vt:lpstr>Example: Seasonality Revenue Passenger Enplanements. Monthly Data 2000-2008</vt:lpstr>
      <vt:lpstr>Example: Combined  New Home Sales in the United States. Quarterly Data 2004-2008</vt:lpstr>
      <vt:lpstr>Example: Combined  Hypothetical Time Series</vt:lpstr>
      <vt:lpstr>Model Building Strategy</vt:lpstr>
      <vt:lpstr>Introduction to Time Series Data 1 of 3</vt:lpstr>
      <vt:lpstr>A Gentle Review of Probability, Statistics, and Regression</vt:lpstr>
      <vt:lpstr>I. Random Variables, Distributions and Moments 1 of 5</vt:lpstr>
      <vt:lpstr>I. Random Variables, Distributions and Moments 2 of 5</vt:lpstr>
      <vt:lpstr>I. Random Variables, Distributions and Moments 3 of 5</vt:lpstr>
      <vt:lpstr>I. Random Variables, Distributions and Moments 4 of 5</vt:lpstr>
      <vt:lpstr>I. Random Variables, Distributions and Moments 5 of 5</vt:lpstr>
      <vt:lpstr>II. Multivariate Random Variables 1 of 3</vt:lpstr>
      <vt:lpstr>II. Multivariate Random Variables 2 of 3</vt:lpstr>
      <vt:lpstr>II. Multivariate Random Variables 3 of 3</vt:lpstr>
      <vt:lpstr>III. Statistics 1 of 2</vt:lpstr>
      <vt:lpstr>III. Statistics 2 of 2</vt:lpstr>
      <vt:lpstr>IV. Regression 1 of 9</vt:lpstr>
      <vt:lpstr>IV. Regression 2 of 9</vt:lpstr>
      <vt:lpstr>IV. Regression 3 of 9</vt:lpstr>
      <vt:lpstr>IV. Regression 4 of 9</vt:lpstr>
      <vt:lpstr>IV. Regression 5 of 9</vt:lpstr>
      <vt:lpstr>IV. Regression 6 of 9</vt:lpstr>
      <vt:lpstr>IV. Regression 7 of 9</vt:lpstr>
      <vt:lpstr>IV. Regression 8 of 9</vt:lpstr>
      <vt:lpstr>IV. Regression 9 of 9</vt:lpstr>
      <vt:lpstr>Background on R 1 of 3</vt:lpstr>
      <vt:lpstr>Background on R 2 of 4</vt:lpstr>
      <vt:lpstr>Background on R 3 of 3</vt:lpstr>
      <vt:lpstr>For Next Class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106V Investments   </dc:title>
  <dc:creator>RANDALL R. ROJAS</dc:creator>
  <cp:lastModifiedBy>R R</cp:lastModifiedBy>
  <cp:revision>195</cp:revision>
  <dcterms:created xsi:type="dcterms:W3CDTF">2015-03-28T16:26:50Z</dcterms:created>
  <dcterms:modified xsi:type="dcterms:W3CDTF">2018-04-03T15:47:18Z</dcterms:modified>
</cp:coreProperties>
</file>